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1"/>
  </p:sldMasterIdLst>
  <p:notesMasterIdLst>
    <p:notesMasterId r:id="rId46"/>
  </p:notesMasterIdLst>
  <p:sldIdLst>
    <p:sldId id="256" r:id="rId2"/>
    <p:sldId id="299" r:id="rId3"/>
    <p:sldId id="342" r:id="rId4"/>
    <p:sldId id="349" r:id="rId5"/>
    <p:sldId id="257" r:id="rId6"/>
    <p:sldId id="261" r:id="rId7"/>
    <p:sldId id="350" r:id="rId8"/>
    <p:sldId id="351" r:id="rId9"/>
    <p:sldId id="353" r:id="rId10"/>
    <p:sldId id="262" r:id="rId11"/>
    <p:sldId id="263" r:id="rId12"/>
    <p:sldId id="264" r:id="rId13"/>
    <p:sldId id="265" r:id="rId14"/>
    <p:sldId id="266" r:id="rId15"/>
    <p:sldId id="267" r:id="rId16"/>
    <p:sldId id="268" r:id="rId17"/>
    <p:sldId id="316" r:id="rId18"/>
    <p:sldId id="300" r:id="rId19"/>
    <p:sldId id="324" r:id="rId20"/>
    <p:sldId id="301" r:id="rId21"/>
    <p:sldId id="302" r:id="rId22"/>
    <p:sldId id="303" r:id="rId23"/>
    <p:sldId id="325" r:id="rId24"/>
    <p:sldId id="332" r:id="rId25"/>
    <p:sldId id="330" r:id="rId26"/>
    <p:sldId id="331" r:id="rId27"/>
    <p:sldId id="339" r:id="rId28"/>
    <p:sldId id="326" r:id="rId29"/>
    <p:sldId id="327" r:id="rId30"/>
    <p:sldId id="333" r:id="rId31"/>
    <p:sldId id="306" r:id="rId32"/>
    <p:sldId id="323" r:id="rId33"/>
    <p:sldId id="309" r:id="rId34"/>
    <p:sldId id="340" r:id="rId35"/>
    <p:sldId id="304" r:id="rId36"/>
    <p:sldId id="310" r:id="rId37"/>
    <p:sldId id="335" r:id="rId38"/>
    <p:sldId id="336" r:id="rId39"/>
    <p:sldId id="337" r:id="rId40"/>
    <p:sldId id="311" r:id="rId41"/>
    <p:sldId id="312" r:id="rId42"/>
    <p:sldId id="338" r:id="rId43"/>
    <p:sldId id="329" r:id="rId44"/>
    <p:sldId id="3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00FC8E-172D-A34B-AC20-BA337EEEF0C0}">
          <p14:sldIdLst>
            <p14:sldId id="256"/>
            <p14:sldId id="299"/>
            <p14:sldId id="342"/>
            <p14:sldId id="349"/>
            <p14:sldId id="257"/>
            <p14:sldId id="261"/>
            <p14:sldId id="350"/>
            <p14:sldId id="351"/>
            <p14:sldId id="353"/>
            <p14:sldId id="262"/>
            <p14:sldId id="263"/>
            <p14:sldId id="264"/>
            <p14:sldId id="265"/>
            <p14:sldId id="266"/>
            <p14:sldId id="267"/>
            <p14:sldId id="268"/>
            <p14:sldId id="316"/>
            <p14:sldId id="300"/>
            <p14:sldId id="324"/>
            <p14:sldId id="301"/>
            <p14:sldId id="302"/>
            <p14:sldId id="303"/>
            <p14:sldId id="325"/>
            <p14:sldId id="332"/>
            <p14:sldId id="330"/>
            <p14:sldId id="331"/>
            <p14:sldId id="339"/>
            <p14:sldId id="326"/>
            <p14:sldId id="327"/>
            <p14:sldId id="333"/>
            <p14:sldId id="306"/>
            <p14:sldId id="323"/>
            <p14:sldId id="309"/>
            <p14:sldId id="340"/>
            <p14:sldId id="304"/>
            <p14:sldId id="310"/>
            <p14:sldId id="335"/>
            <p14:sldId id="336"/>
            <p14:sldId id="337"/>
            <p14:sldId id="311"/>
            <p14:sldId id="312"/>
            <p14:sldId id="338"/>
          </p14:sldIdLst>
        </p14:section>
        <p14:section name="Untitled Section" id="{F3634D71-205A-CD45-BB47-093D3EFAA0F6}">
          <p14:sldIdLst>
            <p14:sldId id="329"/>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7"/>
    <p:restoredTop sz="94626"/>
  </p:normalViewPr>
  <p:slideViewPr>
    <p:cSldViewPr snapToGrid="0" snapToObjects="1">
      <p:cViewPr varScale="1">
        <p:scale>
          <a:sx n="121" d="100"/>
          <a:sy n="121" d="100"/>
        </p:scale>
        <p:origin x="14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84C04-80FD-A642-AD78-FA82AF68408E}" type="datetimeFigureOut">
              <a:rPr lang="en-US" smtClean="0"/>
              <a:t>11/23/23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2AFAF-1A98-1F4E-B6C4-A12EC2FDD7B3}" type="slidenum">
              <a:rPr lang="en-US" smtClean="0"/>
              <a:t>‹#›</a:t>
            </a:fld>
            <a:endParaRPr lang="en-US"/>
          </a:p>
        </p:txBody>
      </p:sp>
    </p:spTree>
    <p:extLst>
      <p:ext uri="{BB962C8B-B14F-4D97-AF65-F5344CB8AC3E}">
        <p14:creationId xmlns:p14="http://schemas.microsoft.com/office/powerpoint/2010/main" val="222629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1</a:t>
            </a:fld>
            <a:endParaRPr lang="en-US"/>
          </a:p>
        </p:txBody>
      </p:sp>
    </p:spTree>
    <p:extLst>
      <p:ext uri="{BB962C8B-B14F-4D97-AF65-F5344CB8AC3E}">
        <p14:creationId xmlns:p14="http://schemas.microsoft.com/office/powerpoint/2010/main" val="135170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3</a:t>
            </a:fld>
            <a:endParaRPr lang="en-US"/>
          </a:p>
        </p:txBody>
      </p:sp>
    </p:spTree>
    <p:extLst>
      <p:ext uri="{BB962C8B-B14F-4D97-AF65-F5344CB8AC3E}">
        <p14:creationId xmlns:p14="http://schemas.microsoft.com/office/powerpoint/2010/main" val="384110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24</a:t>
            </a:fld>
            <a:endParaRPr lang="en-US"/>
          </a:p>
        </p:txBody>
      </p:sp>
    </p:spTree>
    <p:extLst>
      <p:ext uri="{BB962C8B-B14F-4D97-AF65-F5344CB8AC3E}">
        <p14:creationId xmlns:p14="http://schemas.microsoft.com/office/powerpoint/2010/main" val="252552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25</a:t>
            </a:fld>
            <a:endParaRPr lang="en-US"/>
          </a:p>
        </p:txBody>
      </p:sp>
    </p:spTree>
    <p:extLst>
      <p:ext uri="{BB962C8B-B14F-4D97-AF65-F5344CB8AC3E}">
        <p14:creationId xmlns:p14="http://schemas.microsoft.com/office/powerpoint/2010/main" val="10395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29</a:t>
            </a:fld>
            <a:endParaRPr lang="en-US"/>
          </a:p>
        </p:txBody>
      </p:sp>
    </p:spTree>
    <p:extLst>
      <p:ext uri="{BB962C8B-B14F-4D97-AF65-F5344CB8AC3E}">
        <p14:creationId xmlns:p14="http://schemas.microsoft.com/office/powerpoint/2010/main" val="111337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39</a:t>
            </a:fld>
            <a:endParaRPr lang="en-US"/>
          </a:p>
        </p:txBody>
      </p:sp>
    </p:spTree>
    <p:extLst>
      <p:ext uri="{BB962C8B-B14F-4D97-AF65-F5344CB8AC3E}">
        <p14:creationId xmlns:p14="http://schemas.microsoft.com/office/powerpoint/2010/main" val="164356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2AFAF-1A98-1F4E-B6C4-A12EC2FDD7B3}" type="slidenum">
              <a:rPr lang="en-US" smtClean="0"/>
              <a:t>42</a:t>
            </a:fld>
            <a:endParaRPr lang="en-US"/>
          </a:p>
        </p:txBody>
      </p:sp>
    </p:spTree>
    <p:extLst>
      <p:ext uri="{BB962C8B-B14F-4D97-AF65-F5344CB8AC3E}">
        <p14:creationId xmlns:p14="http://schemas.microsoft.com/office/powerpoint/2010/main" val="3157169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33415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55328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152073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63149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3332731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7CB7320-A9E1-404C-A08F-EB6364B60D2B}" type="datetimeFigureOut">
              <a:rPr lang="en-US" smtClean="0"/>
              <a:t>11/23/23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59056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7CB7320-A9E1-404C-A08F-EB6364B60D2B}" type="datetimeFigureOut">
              <a:rPr lang="en-US" smtClean="0"/>
              <a:t>11/23/23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511812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170099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3197381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12672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127679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B7320-A9E1-404C-A08F-EB6364B60D2B}" type="datetimeFigureOut">
              <a:rPr lang="en-US" smtClean="0"/>
              <a:t>11/23/23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51272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338395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CB7320-A9E1-404C-A08F-EB6364B60D2B}" type="datetimeFigureOut">
              <a:rPr lang="en-US" smtClean="0"/>
              <a:t>11/23/23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138301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CB7320-A9E1-404C-A08F-EB6364B60D2B}" type="datetimeFigureOut">
              <a:rPr lang="en-US" smtClean="0"/>
              <a:t>11/23/23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23194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7CB7320-A9E1-404C-A08F-EB6364B60D2B}" type="datetimeFigureOut">
              <a:rPr lang="en-US" smtClean="0"/>
              <a:t>11/23/23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359732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278644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CB7320-A9E1-404C-A08F-EB6364B60D2B}" type="datetimeFigureOut">
              <a:rPr lang="en-US" smtClean="0"/>
              <a:t>11/23/23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AE543F-A622-724E-81C9-E53A4528AF15}" type="slidenum">
              <a:rPr lang="en-US" smtClean="0"/>
              <a:t>‹#›</a:t>
            </a:fld>
            <a:endParaRPr lang="en-US"/>
          </a:p>
        </p:txBody>
      </p:sp>
    </p:spTree>
    <p:extLst>
      <p:ext uri="{BB962C8B-B14F-4D97-AF65-F5344CB8AC3E}">
        <p14:creationId xmlns:p14="http://schemas.microsoft.com/office/powerpoint/2010/main" val="27474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7CB7320-A9E1-404C-A08F-EB6364B60D2B}" type="datetimeFigureOut">
              <a:rPr lang="en-US" smtClean="0"/>
              <a:t>11/23/23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3AE543F-A622-724E-81C9-E53A4528AF15}" type="slidenum">
              <a:rPr lang="en-US" smtClean="0"/>
              <a:t>‹#›</a:t>
            </a:fld>
            <a:endParaRPr lang="en-US"/>
          </a:p>
        </p:txBody>
      </p:sp>
    </p:spTree>
    <p:extLst>
      <p:ext uri="{BB962C8B-B14F-4D97-AF65-F5344CB8AC3E}">
        <p14:creationId xmlns:p14="http://schemas.microsoft.com/office/powerpoint/2010/main" val="249416397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ctualtactual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mailto:actualtactuals@gmail.com" TargetMode="External"/><Relationship Id="rId2" Type="http://schemas.openxmlformats.org/officeDocument/2006/relationships/hyperlink" Target="http://www.actualtactual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C00D-AB4F-7A43-8B03-A66C0723A882}"/>
              </a:ext>
            </a:extLst>
          </p:cNvPr>
          <p:cNvSpPr>
            <a:spLocks noGrp="1"/>
          </p:cNvSpPr>
          <p:nvPr>
            <p:ph type="ctrTitle"/>
          </p:nvPr>
        </p:nvSpPr>
        <p:spPr>
          <a:xfrm>
            <a:off x="1791610" y="1554319"/>
            <a:ext cx="9144000" cy="3426372"/>
          </a:xfrm>
        </p:spPr>
        <p:txBody>
          <a:bodyPr>
            <a:normAutofit fontScale="90000"/>
          </a:bodyPr>
          <a:lstStyle/>
          <a:p>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br>
              <a:rPr lang="en-US" dirty="0">
                <a:solidFill>
                  <a:srgbClr val="050505"/>
                </a:solidFill>
                <a:latin typeface="system-ui"/>
              </a:rPr>
            </a:br>
            <a:r>
              <a:rPr lang="en-US" dirty="0">
                <a:solidFill>
                  <a:srgbClr val="050505"/>
                </a:solidFill>
                <a:latin typeface="system-ui"/>
              </a:rPr>
              <a:t>Teaching Braille Reading </a:t>
            </a:r>
            <a:br>
              <a:rPr lang="en-US" dirty="0">
                <a:solidFill>
                  <a:srgbClr val="050505"/>
                </a:solidFill>
                <a:latin typeface="system-ui"/>
              </a:rPr>
            </a:br>
            <a:r>
              <a:rPr lang="en-US" dirty="0">
                <a:solidFill>
                  <a:srgbClr val="050505"/>
                </a:solidFill>
                <a:latin typeface="system-ui"/>
              </a:rPr>
              <a:t>AND Writing </a:t>
            </a:r>
            <a:br>
              <a:rPr lang="en-US" dirty="0">
                <a:solidFill>
                  <a:srgbClr val="050505"/>
                </a:solidFill>
                <a:latin typeface="system-ui"/>
              </a:rPr>
            </a:br>
            <a:r>
              <a:rPr lang="en-US" dirty="0">
                <a:solidFill>
                  <a:srgbClr val="050505"/>
                </a:solidFill>
                <a:latin typeface="system-ui"/>
              </a:rPr>
              <a:t>Using </a:t>
            </a:r>
            <a:r>
              <a:rPr lang="en-US" dirty="0">
                <a:solidFill>
                  <a:srgbClr val="0070C0"/>
                </a:solidFill>
                <a:latin typeface="system-ui"/>
              </a:rPr>
              <a:t>Actual Tactuals Materials</a:t>
            </a:r>
            <a:br>
              <a:rPr lang="en-US" dirty="0">
                <a:solidFill>
                  <a:srgbClr val="0070C0"/>
                </a:solidFill>
                <a:latin typeface="system-ui"/>
              </a:rPr>
            </a:br>
            <a:br>
              <a:rPr lang="en-US" dirty="0">
                <a:solidFill>
                  <a:srgbClr val="0070C0"/>
                </a:solidFill>
                <a:latin typeface="system-ui"/>
              </a:rPr>
            </a:br>
            <a:r>
              <a:rPr lang="en-US" dirty="0">
                <a:latin typeface="system-ui"/>
              </a:rPr>
              <a:t>BrailleBlazer </a:t>
            </a:r>
            <a:br>
              <a:rPr lang="en-US" dirty="0">
                <a:latin typeface="system-ui"/>
              </a:rPr>
            </a:br>
            <a:r>
              <a:rPr lang="en-US" dirty="0">
                <a:latin typeface="system-ui"/>
              </a:rPr>
              <a:t>and </a:t>
            </a:r>
            <a:br>
              <a:rPr lang="en-US" dirty="0">
                <a:solidFill>
                  <a:srgbClr val="0070C0"/>
                </a:solidFill>
                <a:latin typeface="system-ui"/>
              </a:rPr>
            </a:br>
            <a:r>
              <a:rPr lang="en-US" dirty="0">
                <a:solidFill>
                  <a:srgbClr val="050505"/>
                </a:solidFill>
                <a:latin typeface="system-ui"/>
              </a:rPr>
              <a:t>Unified English Braille (UEB) Practice Sentences </a:t>
            </a:r>
            <a:endParaRPr lang="en-US" dirty="0"/>
          </a:p>
        </p:txBody>
      </p:sp>
      <p:sp>
        <p:nvSpPr>
          <p:cNvPr id="3" name="Subtitle 2">
            <a:extLst>
              <a:ext uri="{FF2B5EF4-FFF2-40B4-BE49-F238E27FC236}">
                <a16:creationId xmlns:a16="http://schemas.microsoft.com/office/drawing/2014/main" id="{BD8D6BE9-7760-EE4B-9470-B096BD73DA23}"/>
              </a:ext>
            </a:extLst>
          </p:cNvPr>
          <p:cNvSpPr>
            <a:spLocks noGrp="1"/>
          </p:cNvSpPr>
          <p:nvPr>
            <p:ph type="subTitle" idx="1"/>
          </p:nvPr>
        </p:nvSpPr>
        <p:spPr>
          <a:xfrm>
            <a:off x="1524000" y="5213130"/>
            <a:ext cx="9144000" cy="861847"/>
          </a:xfrm>
        </p:spPr>
        <p:txBody>
          <a:bodyPr>
            <a:normAutofit/>
          </a:bodyPr>
          <a:lstStyle/>
          <a:p>
            <a:r>
              <a:rPr lang="en-US" sz="2800" dirty="0">
                <a:solidFill>
                  <a:schemeClr val="tx1"/>
                </a:solidFill>
              </a:rPr>
              <a:t>A Comprehensive, Step-by-step method</a:t>
            </a:r>
          </a:p>
        </p:txBody>
      </p:sp>
    </p:spTree>
    <p:extLst>
      <p:ext uri="{BB962C8B-B14F-4D97-AF65-F5344CB8AC3E}">
        <p14:creationId xmlns:p14="http://schemas.microsoft.com/office/powerpoint/2010/main" val="3976916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00E11-B9D0-36BB-BB70-D01F6270E74D}"/>
              </a:ext>
            </a:extLst>
          </p:cNvPr>
          <p:cNvSpPr>
            <a:spLocks noChangeArrowheads="1"/>
          </p:cNvSpPr>
          <p:nvPr/>
        </p:nvSpPr>
        <p:spPr bwMode="auto">
          <a:xfrm>
            <a:off x="2627586" y="-4252734"/>
            <a:ext cx="9968352" cy="1111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BrailleBlazer: Beginning Braille Reading Activity Book (All of Lesson 2)</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 Tracking: you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 you ---------- you -----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 you ---------------- you -------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rgbClr val="000000"/>
                </a:solidFill>
                <a:effectLst/>
                <a:latin typeface="SimBraille" pitchFamily="49" charset="0"/>
                <a:ea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 you ------ can -------- you ------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 do ------- you ------- you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 you ---------- you ---- help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2 Reading</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help can (2)</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New Word: you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1. help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2. help help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3. can </a:t>
            </a:r>
            <a:r>
              <a:rPr kumimoji="0" lang="en-US" altLang="en-US" sz="2400" b="0" i="0" u="sng"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a:t>
            </a: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help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4. can you help</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5. you can help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8113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5C41A-AD83-B284-4CA3-87B523F9BB4E}"/>
              </a:ext>
            </a:extLst>
          </p:cNvPr>
          <p:cNvSpPr txBox="1"/>
          <p:nvPr/>
        </p:nvSpPr>
        <p:spPr>
          <a:xfrm>
            <a:off x="3135776" y="428178"/>
            <a:ext cx="8109120" cy="6001643"/>
          </a:xfrm>
          <a:prstGeom prst="rect">
            <a:avLst/>
          </a:prstGeom>
          <a:noFill/>
        </p:spPr>
        <p:txBody>
          <a:bodyPr wrap="square">
            <a:spAutoFit/>
          </a:bodyPr>
          <a:lstStyle/>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3 Reading</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can you do it he help (6)</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can you do it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can he help you</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 can help you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 can help you</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 can help you do it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p>
          <a:p>
            <a:pPr marL="228600" marR="0" indent="0">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4 Reading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I can help you we do it (7)</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 you</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we can help you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 you do it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we can help you do it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we can help you do it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498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67FC58-407F-4FF0-357A-E32934CAA62E}"/>
              </a:ext>
            </a:extLst>
          </p:cNvPr>
          <p:cNvSpPr txBox="1"/>
          <p:nvPr/>
        </p:nvSpPr>
        <p:spPr>
          <a:xfrm>
            <a:off x="2798344" y="320456"/>
            <a:ext cx="6098058" cy="6801862"/>
          </a:xfrm>
          <a:prstGeom prst="rect">
            <a:avLst/>
          </a:prstGeom>
          <a:noFill/>
        </p:spPr>
        <p:txBody>
          <a:bodyPr wrap="square">
            <a:spAutoFit/>
          </a:bodyPr>
          <a:lstStyle/>
          <a:p>
            <a:pPr marL="0" marR="0" indent="0">
              <a:spcBef>
                <a:spcPts val="0"/>
              </a:spcBef>
              <a:spcAft>
                <a:spcPts val="0"/>
              </a:spcAft>
            </a:pPr>
            <a:r>
              <a:rPr lang="en-US" sz="18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5 Paragraph</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help help -- can you help -- I can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a:t>
            </a:r>
          </a:p>
          <a:p>
            <a:pPr marL="228600" marR="0" indent="0">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6 Sentence Jumbles: you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 you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 you book</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2. he can help you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 can help book you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2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rPr>
              <a:t>3. </a:t>
            </a: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can help me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book can help me </a:t>
            </a:r>
          </a:p>
          <a:p>
            <a:pPr marL="0" marR="0" indent="0">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7 Tracking: me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(similar to Part 2 Activity 1)</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18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2824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AED4BD-1ACA-EAB9-3158-62605B704905}"/>
              </a:ext>
            </a:extLst>
          </p:cNvPr>
          <p:cNvSpPr txBox="1"/>
          <p:nvPr/>
        </p:nvSpPr>
        <p:spPr>
          <a:xfrm>
            <a:off x="2459421" y="452207"/>
            <a:ext cx="4893878" cy="6247864"/>
          </a:xfrm>
          <a:prstGeom prst="rect">
            <a:avLst/>
          </a:prstGeom>
          <a:noFill/>
        </p:spPr>
        <p:txBody>
          <a:bodyPr wrap="square">
            <a:spAutoFit/>
          </a:bodyPr>
          <a:lstStyle/>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8 Reading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help can you I (4)</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panose="02000604040000020004" pitchFamily="2" charset="0"/>
                <a:ea typeface="Times New Roman" panose="02020603050405020304" pitchFamily="18" charset="0"/>
                <a:cs typeface="Times New Roman" panose="02020603050405020304" pitchFamily="18" charset="0"/>
              </a:rPr>
              <a:t>New Word: me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a:t>
            </a:r>
            <a:r>
              <a:rPr lang="en-US" sz="2000" u="sng"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me</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can you help me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can you help me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you can help me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9 Tracking: want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(similar to Part 2 Activity 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10 Reading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I help can you do (5)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000" dirty="0">
                <a:solidFill>
                  <a:srgbClr val="000000"/>
                </a:solidFill>
                <a:effectLst/>
                <a:highlight>
                  <a:srgbClr val="D3D3D3"/>
                </a:highlight>
                <a:latin typeface="Gotham Book" panose="02000604040000020004" pitchFamily="2" charset="0"/>
                <a:ea typeface="Times New Roman" panose="02020603050405020304" pitchFamily="18" charset="0"/>
                <a:cs typeface="Times New Roman" panose="02020603050405020304" pitchFamily="18" charset="0"/>
              </a:rPr>
              <a:t>New Word:</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want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a:t>
            </a:r>
            <a:r>
              <a:rPr lang="en-US" sz="2000" u="sng"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want</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help </a:t>
            </a:r>
            <a:endParaRPr lang="en-US" sz="2000" dirty="0">
              <a:effectLst/>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can help you </a:t>
            </a:r>
            <a:endParaRPr lang="en-US" sz="2000" dirty="0">
              <a:effectLst/>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do you want help </a:t>
            </a:r>
            <a:endParaRPr lang="en-US" sz="2000" dirty="0">
              <a:effectLst/>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do want help </a:t>
            </a:r>
            <a:endParaRPr lang="en-US" sz="2000" dirty="0">
              <a:effectLst/>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do want help</a:t>
            </a:r>
            <a:endParaRPr lang="en-US" sz="2000" dirty="0">
              <a:effectLst/>
              <a:latin typeface="Gotham Book" panose="02000604040000020004"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41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3E00C-5028-B251-A520-7FE312CEE248}"/>
              </a:ext>
            </a:extLst>
          </p:cNvPr>
          <p:cNvSpPr txBox="1"/>
          <p:nvPr/>
        </p:nvSpPr>
        <p:spPr>
          <a:xfrm>
            <a:off x="2564559" y="316690"/>
            <a:ext cx="6098058" cy="7078861"/>
          </a:xfrm>
          <a:prstGeom prst="rect">
            <a:avLst/>
          </a:prstGeom>
          <a:noFill/>
        </p:spPr>
        <p:txBody>
          <a:bodyPr wrap="square">
            <a:spAutoFit/>
          </a:bodyPr>
          <a:lstStyle/>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11 Paragraph</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 help me -- can you help me -- I can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a:t>
            </a:r>
          </a:p>
          <a:p>
            <a:pPr marL="0" marR="0" indent="228600">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12 Tracking: to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(similar to Part 2 Activity 1)</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Part 2 Activity 13 Reading</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I want help you me do (6)</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highlight>
                  <a:srgbClr val="D3D3D3"/>
                </a:highlight>
                <a:latin typeface="Gotham Book" panose="02000604040000020004" pitchFamily="2" charset="0"/>
                <a:ea typeface="Times New Roman" panose="02020603050405020304" pitchFamily="18" charset="0"/>
                <a:cs typeface="Times New Roman" panose="02020603050405020304" pitchFamily="18" charset="0"/>
              </a:rPr>
              <a:t>New Word:</a:t>
            </a: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to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(5 sentences) </a:t>
            </a:r>
          </a:p>
          <a:p>
            <a:pPr marL="228600" marR="0" indent="0">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14 Reading</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can we help you do it want to me (9)</a:t>
            </a:r>
          </a:p>
          <a:p>
            <a:pPr marL="228600" marR="0" indent="0">
              <a:spcBef>
                <a:spcPts val="0"/>
              </a:spcBef>
              <a:spcAft>
                <a:spcPts val="0"/>
              </a:spcAft>
            </a:pP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(5 sentences) </a:t>
            </a:r>
          </a:p>
          <a:p>
            <a:pPr marL="228600" marR="0" indent="0">
              <a:spcBef>
                <a:spcPts val="0"/>
              </a:spcBef>
              <a:spcAft>
                <a:spcPts val="0"/>
              </a:spcAft>
            </a:pPr>
            <a:endParaRPr lang="en-US" sz="2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15 Paragraph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I want to help -- do you want me to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help -- do you want me to help you --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18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00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30C49-C835-83B0-9828-9F9291954F07}"/>
              </a:ext>
            </a:extLst>
          </p:cNvPr>
          <p:cNvSpPr txBox="1"/>
          <p:nvPr/>
        </p:nvSpPr>
        <p:spPr>
          <a:xfrm>
            <a:off x="2606565" y="0"/>
            <a:ext cx="6863256" cy="6001643"/>
          </a:xfrm>
          <a:prstGeom prst="rect">
            <a:avLst/>
          </a:prstGeom>
          <a:noFill/>
        </p:spPr>
        <p:txBody>
          <a:bodyPr wrap="square">
            <a:spAutoFit/>
          </a:bodyPr>
          <a:lstStyle/>
          <a:p>
            <a:pPr marL="228600" marR="0" indent="0">
              <a:spcBef>
                <a:spcPts val="0"/>
              </a:spcBef>
              <a:spcAft>
                <a:spcPts val="0"/>
              </a:spcAft>
            </a:pPr>
            <a:endPar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228600" marR="0" indent="0">
              <a:spcBef>
                <a:spcPts val="0"/>
              </a:spcBef>
              <a:spcAft>
                <a:spcPts val="0"/>
              </a:spcAft>
            </a:pPr>
            <a:endParaRPr lang="en-US" sz="24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16 Tracking: if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(similar to Part 2 Activity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17 Reading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help me you can want to do it (8)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highlight>
                  <a:srgbClr val="D3D3D3"/>
                </a:highlight>
                <a:latin typeface="Gotham Book" panose="02000604040000020004" pitchFamily="2" charset="0"/>
                <a:ea typeface="Times New Roman" panose="02020603050405020304" pitchFamily="18" charset="0"/>
                <a:cs typeface="Times New Roman" panose="02020603050405020304" pitchFamily="18" charset="0"/>
              </a:rPr>
              <a:t>   New Word:</a:t>
            </a: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if    </a:t>
            </a: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(5 sentences)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18 Reading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I can help you if want he we to me (10)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(5 sentences) </a:t>
            </a:r>
          </a:p>
          <a:p>
            <a:pPr marL="228600" marR="0" indent="0">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Part 2 Activity 19 Paragraph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spcBef>
                <a:spcPts val="0"/>
              </a:spcBef>
              <a:spcAft>
                <a:spcPts val="0"/>
              </a:spcAft>
            </a:pPr>
            <a:r>
              <a:rPr lang="en-US" sz="24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he can help you -- he can help you if you want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01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44A1BE-BA90-5585-85D5-9F8CCC1D9EE3}"/>
              </a:ext>
            </a:extLst>
          </p:cNvPr>
          <p:cNvSpPr txBox="1"/>
          <p:nvPr/>
        </p:nvSpPr>
        <p:spPr>
          <a:xfrm>
            <a:off x="1031077" y="880575"/>
            <a:ext cx="9777284" cy="5509200"/>
          </a:xfrm>
          <a:prstGeom prst="rect">
            <a:avLst/>
          </a:prstGeom>
          <a:noFill/>
        </p:spPr>
        <p:txBody>
          <a:bodyPr wrap="square">
            <a:spAutoFit/>
          </a:bodyPr>
          <a:lstStyle/>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Note 1: There is a </a:t>
            </a:r>
            <a:r>
              <a:rPr lang="en-US" sz="2200" b="1"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Contraction and Word Progress Chart </a:t>
            </a: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at the end of the book.</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2860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Note 2: Former print readers may feel that the words in this book are not consistent with their former level of phonetic skills and their comprehension. This may cause them to become discouraged. For this reason, it is important to let your former print readers know that this is </a:t>
            </a: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not a book for teaching beginning reading, but</a:t>
            </a:r>
          </a:p>
          <a:p>
            <a:pPr marL="0" marR="0" indent="0">
              <a:spcBef>
                <a:spcPts val="0"/>
              </a:spcBef>
              <a:spcAft>
                <a:spcPts val="0"/>
              </a:spcAft>
            </a:pPr>
            <a:endPar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b="1" u="sng"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rPr>
              <a:t>I</a:t>
            </a:r>
            <a:r>
              <a:rPr lang="en-US" sz="2200" b="1" u="sng"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t is a book for teaching beginning BRAILLE reading</a:t>
            </a:r>
            <a:r>
              <a:rPr lang="en-US" sz="2200" u="sng"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a:t>
            </a: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p>
          <a:p>
            <a:pPr marL="0" marR="0" indent="0">
              <a:spcBef>
                <a:spcPts val="0"/>
              </a:spcBef>
              <a:spcAft>
                <a:spcPts val="0"/>
              </a:spcAft>
            </a:pPr>
            <a:endPar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These readers need to know that braille reading requires, first, developing tactile skills, before they can read at their previous level.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Prevail with Braille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200" dirty="0" err="1">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www.ActualTactuals.com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696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C936-C6D6-6B47-BC0F-274247D785D3}"/>
              </a:ext>
            </a:extLst>
          </p:cNvPr>
          <p:cNvSpPr>
            <a:spLocks noGrp="1"/>
          </p:cNvSpPr>
          <p:nvPr>
            <p:ph type="title"/>
          </p:nvPr>
        </p:nvSpPr>
        <p:spPr>
          <a:xfrm>
            <a:off x="913775" y="129209"/>
            <a:ext cx="10364451" cy="732029"/>
          </a:xfrm>
        </p:spPr>
        <p:txBody>
          <a:bodyPr>
            <a:normAutofit/>
          </a:bodyPr>
          <a:lstStyle/>
          <a:p>
            <a:r>
              <a:rPr lang="en-US" sz="1800" dirty="0" err="1"/>
              <a:t>PHOTo</a:t>
            </a:r>
            <a:r>
              <a:rPr lang="en-US" sz="1800" dirty="0"/>
              <a:t>-front cover of book</a:t>
            </a:r>
            <a:br>
              <a:rPr lang="en-US" sz="1800" dirty="0"/>
            </a:br>
            <a:r>
              <a:rPr lang="en-US" sz="1800" dirty="0"/>
              <a:t>A comprehensive, step-by-step method for teaching braille reading and writing</a:t>
            </a:r>
          </a:p>
        </p:txBody>
      </p:sp>
      <p:pic>
        <p:nvPicPr>
          <p:cNvPr id="4" name="Content Placeholder 4" descr="Unified English Braille (UEB) Practice Sentences ">
            <a:extLst>
              <a:ext uri="{FF2B5EF4-FFF2-40B4-BE49-F238E27FC236}">
                <a16:creationId xmlns:a16="http://schemas.microsoft.com/office/drawing/2014/main" id="{600DD76F-23C0-1D41-BFD0-45263ABC24E9}"/>
              </a:ext>
            </a:extLst>
          </p:cNvPr>
          <p:cNvPicPr>
            <a:picLocks noGrp="1" noChangeAspect="1"/>
          </p:cNvPicPr>
          <p:nvPr>
            <p:ph sz="quarter" idx="13"/>
          </p:nvPr>
        </p:nvPicPr>
        <p:blipFill>
          <a:blip r:embed="rId2"/>
          <a:stretch>
            <a:fillRect/>
          </a:stretch>
        </p:blipFill>
        <p:spPr>
          <a:xfrm>
            <a:off x="3825789" y="1073891"/>
            <a:ext cx="4540421" cy="5592724"/>
          </a:xfrm>
        </p:spPr>
      </p:pic>
    </p:spTree>
    <p:extLst>
      <p:ext uri="{BB962C8B-B14F-4D97-AF65-F5344CB8AC3E}">
        <p14:creationId xmlns:p14="http://schemas.microsoft.com/office/powerpoint/2010/main" val="192660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9813-6918-C445-8424-669AB873E283}"/>
              </a:ext>
            </a:extLst>
          </p:cNvPr>
          <p:cNvSpPr>
            <a:spLocks noGrp="1"/>
          </p:cNvSpPr>
          <p:nvPr>
            <p:ph type="title"/>
          </p:nvPr>
        </p:nvSpPr>
        <p:spPr>
          <a:xfrm>
            <a:off x="913775" y="168965"/>
            <a:ext cx="10463062" cy="1540565"/>
          </a:xfrm>
        </p:spPr>
        <p:txBody>
          <a:bodyPr>
            <a:normAutofit fontScale="90000"/>
          </a:bodyPr>
          <a:lstStyle/>
          <a:p>
            <a:br>
              <a:rPr lang="en-US" dirty="0"/>
            </a:br>
            <a:r>
              <a:rPr lang="en-US" sz="2200" cap="none" dirty="0"/>
              <a:t>Photo-Basic format of book</a:t>
            </a:r>
            <a:br>
              <a:rPr lang="en-US" sz="2200" cap="none" dirty="0"/>
            </a:br>
            <a:r>
              <a:rPr lang="en-US" sz="2200" cap="none" dirty="0"/>
              <a:t>Picture shows an open book, with a spiral binding. </a:t>
            </a:r>
            <a:br>
              <a:rPr lang="en-US" sz="2200" cap="none" dirty="0"/>
            </a:br>
            <a:r>
              <a:rPr lang="en-US" sz="2200" cap="none" dirty="0"/>
              <a:t>The simulated braille sentences are on the left page, </a:t>
            </a:r>
            <a:br>
              <a:rPr lang="en-US" sz="2200" cap="none" dirty="0"/>
            </a:br>
            <a:r>
              <a:rPr lang="en-US" sz="2200" cap="none" dirty="0"/>
              <a:t>and the corresponding print sentences are on the right page.</a:t>
            </a:r>
            <a:br>
              <a:rPr lang="en-US" sz="2200" cap="none" dirty="0"/>
            </a:br>
            <a:r>
              <a:rPr lang="en-US" sz="2200" cap="none" dirty="0"/>
              <a:t>For Teachers (in Print and Braille), Para-professionals, Parents, Transcribers.</a:t>
            </a:r>
            <a:br>
              <a:rPr lang="en-US" sz="2200" cap="none" dirty="0"/>
            </a:br>
            <a:endParaRPr lang="en-US" sz="2200" cap="none" dirty="0"/>
          </a:p>
        </p:txBody>
      </p:sp>
      <p:pic>
        <p:nvPicPr>
          <p:cNvPr id="5" name="Content Placeholder 4">
            <a:extLst>
              <a:ext uri="{FF2B5EF4-FFF2-40B4-BE49-F238E27FC236}">
                <a16:creationId xmlns:a16="http://schemas.microsoft.com/office/drawing/2014/main" id="{8BDD8661-D837-3B43-82A9-2C96C9063E4C}"/>
              </a:ext>
            </a:extLst>
          </p:cNvPr>
          <p:cNvPicPr>
            <a:picLocks noGrp="1" noChangeAspect="1"/>
          </p:cNvPicPr>
          <p:nvPr>
            <p:ph sz="quarter" idx="13"/>
          </p:nvPr>
        </p:nvPicPr>
        <p:blipFill>
          <a:blip r:embed="rId2"/>
          <a:stretch>
            <a:fillRect/>
          </a:stretch>
        </p:blipFill>
        <p:spPr>
          <a:xfrm>
            <a:off x="3153753" y="2226845"/>
            <a:ext cx="6163339" cy="4142058"/>
          </a:xfrm>
        </p:spPr>
      </p:pic>
    </p:spTree>
    <p:extLst>
      <p:ext uri="{BB962C8B-B14F-4D97-AF65-F5344CB8AC3E}">
        <p14:creationId xmlns:p14="http://schemas.microsoft.com/office/powerpoint/2010/main" val="38585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88CF-A00A-F341-9A73-0C8A6BD0042A}"/>
              </a:ext>
            </a:extLst>
          </p:cNvPr>
          <p:cNvSpPr>
            <a:spLocks noGrp="1"/>
          </p:cNvSpPr>
          <p:nvPr>
            <p:ph type="title"/>
          </p:nvPr>
        </p:nvSpPr>
        <p:spPr>
          <a:xfrm>
            <a:off x="1315201" y="137068"/>
            <a:ext cx="11674724" cy="935664"/>
          </a:xfrm>
        </p:spPr>
        <p:txBody>
          <a:bodyPr>
            <a:normAutofit fontScale="90000"/>
          </a:bodyPr>
          <a:lstStyle/>
          <a:p>
            <a:br>
              <a:rPr lang="en-US" sz="1800" dirty="0"/>
            </a:br>
            <a:br>
              <a:rPr lang="en-US" sz="1800" dirty="0"/>
            </a:br>
            <a:r>
              <a:rPr lang="en-US" sz="2000" dirty="0"/>
              <a:t>Photo-page from print book</a:t>
            </a:r>
            <a:br>
              <a:rPr lang="en-US" sz="1800" dirty="0"/>
            </a:br>
            <a:br>
              <a:rPr lang="en-US" sz="1800" dirty="0"/>
            </a:br>
            <a:r>
              <a:rPr lang="en-US" sz="2000" dirty="0"/>
              <a:t>teacher CAN easily pick the correct level, in that lesson, for each student.</a:t>
            </a:r>
            <a:br>
              <a:rPr lang="en-US" sz="2000" dirty="0"/>
            </a:br>
            <a:br>
              <a:rPr lang="en-US" dirty="0"/>
            </a:br>
            <a:endParaRPr lang="en-US" sz="1800" dirty="0"/>
          </a:p>
        </p:txBody>
      </p:sp>
      <p:pic>
        <p:nvPicPr>
          <p:cNvPr id="7" name="Picture 6">
            <a:extLst>
              <a:ext uri="{FF2B5EF4-FFF2-40B4-BE49-F238E27FC236}">
                <a16:creationId xmlns:a16="http://schemas.microsoft.com/office/drawing/2014/main" id="{443C2D10-E57A-7440-A63D-EF52522547C3}"/>
              </a:ext>
            </a:extLst>
          </p:cNvPr>
          <p:cNvPicPr>
            <a:picLocks noChangeAspect="1"/>
          </p:cNvPicPr>
          <p:nvPr/>
        </p:nvPicPr>
        <p:blipFill>
          <a:blip r:embed="rId2"/>
          <a:stretch>
            <a:fillRect/>
          </a:stretch>
        </p:blipFill>
        <p:spPr>
          <a:xfrm>
            <a:off x="4676698" y="996337"/>
            <a:ext cx="4514409" cy="5932968"/>
          </a:xfrm>
          <a:prstGeom prst="rect">
            <a:avLst/>
          </a:prstGeom>
        </p:spPr>
      </p:pic>
      <p:sp>
        <p:nvSpPr>
          <p:cNvPr id="8" name="Content Placeholder 7">
            <a:extLst>
              <a:ext uri="{FF2B5EF4-FFF2-40B4-BE49-F238E27FC236}">
                <a16:creationId xmlns:a16="http://schemas.microsoft.com/office/drawing/2014/main" id="{07DBD3EA-2DDB-7D42-B51B-59BD140D161C}"/>
              </a:ext>
            </a:extLst>
          </p:cNvPr>
          <p:cNvSpPr>
            <a:spLocks noGrp="1"/>
          </p:cNvSpPr>
          <p:nvPr>
            <p:ph sz="quarter" idx="13"/>
          </p:nvPr>
        </p:nvSpPr>
        <p:spPr>
          <a:xfrm>
            <a:off x="11231880" y="3773978"/>
            <a:ext cx="45719" cy="2017221"/>
          </a:xfrm>
        </p:spPr>
        <p:txBody>
          <a:bodyPr/>
          <a:lstStyle/>
          <a:p>
            <a:pPr marL="0" indent="0">
              <a:buNone/>
            </a:pPr>
            <a:endParaRPr lang="en-US" dirty="0"/>
          </a:p>
        </p:txBody>
      </p:sp>
    </p:spTree>
    <p:extLst>
      <p:ext uri="{BB962C8B-B14F-4D97-AF65-F5344CB8AC3E}">
        <p14:creationId xmlns:p14="http://schemas.microsoft.com/office/powerpoint/2010/main" val="362946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34BE-F7DF-0648-9E5F-DFB155D36A17}"/>
              </a:ext>
            </a:extLst>
          </p:cNvPr>
          <p:cNvSpPr>
            <a:spLocks noGrp="1"/>
          </p:cNvSpPr>
          <p:nvPr>
            <p:ph type="title"/>
          </p:nvPr>
        </p:nvSpPr>
        <p:spPr/>
        <p:txBody>
          <a:bodyPr/>
          <a:lstStyle/>
          <a:p>
            <a:r>
              <a:rPr lang="en-US" dirty="0">
                <a:highlight>
                  <a:srgbClr val="FF0000"/>
                </a:highlight>
              </a:rPr>
              <a:t>For GITWL NOV/DEC 2023    </a:t>
            </a:r>
            <a:r>
              <a:rPr lang="en-US" dirty="0"/>
              <a:t> R-</a:t>
            </a:r>
            <a:r>
              <a:rPr lang="en-US" dirty="0">
                <a:highlight>
                  <a:srgbClr val="FF0000"/>
                </a:highlight>
              </a:rPr>
              <a:t>take this out     </a:t>
            </a:r>
            <a:r>
              <a:rPr lang="en-US" dirty="0"/>
              <a:t>             Presented by</a:t>
            </a:r>
          </a:p>
        </p:txBody>
      </p:sp>
      <p:sp>
        <p:nvSpPr>
          <p:cNvPr id="3" name="Content Placeholder 2">
            <a:extLst>
              <a:ext uri="{FF2B5EF4-FFF2-40B4-BE49-F238E27FC236}">
                <a16:creationId xmlns:a16="http://schemas.microsoft.com/office/drawing/2014/main" id="{9623B91A-A8ED-554A-ABE1-FC5A9AD2AAED}"/>
              </a:ext>
            </a:extLst>
          </p:cNvPr>
          <p:cNvSpPr>
            <a:spLocks noGrp="1"/>
          </p:cNvSpPr>
          <p:nvPr>
            <p:ph sz="quarter" idx="13"/>
          </p:nvPr>
        </p:nvSpPr>
        <p:spPr>
          <a:xfrm>
            <a:off x="920568" y="2367092"/>
            <a:ext cx="10363826" cy="3424107"/>
          </a:xfrm>
        </p:spPr>
        <p:txBody>
          <a:bodyPr>
            <a:normAutofit/>
          </a:bodyPr>
          <a:lstStyle/>
          <a:p>
            <a:pPr marL="0" indent="0">
              <a:buNone/>
            </a:pPr>
            <a:r>
              <a:rPr lang="en-US" sz="3200" dirty="0"/>
              <a:t>Roberta Becker - Certified Braille transcriber</a:t>
            </a:r>
          </a:p>
          <a:p>
            <a:pPr marL="0" indent="0">
              <a:buNone/>
            </a:pPr>
            <a:r>
              <a:rPr lang="en-US" sz="3200" dirty="0"/>
              <a:t>                             retired </a:t>
            </a:r>
            <a:r>
              <a:rPr lang="en-US" sz="3200" dirty="0" err="1"/>
              <a:t>tvi</a:t>
            </a:r>
            <a:endParaRPr lang="en-US" sz="3200" dirty="0"/>
          </a:p>
          <a:p>
            <a:pPr marL="0" indent="0">
              <a:buNone/>
            </a:pPr>
            <a:endParaRPr lang="en-US" sz="1800" dirty="0"/>
          </a:p>
          <a:p>
            <a:pPr marL="0" indent="0">
              <a:buNone/>
            </a:pPr>
            <a:r>
              <a:rPr lang="en-US" sz="3200" dirty="0"/>
              <a:t>TAMARA BLACK - </a:t>
            </a:r>
            <a:r>
              <a:rPr lang="en-US" sz="3200" dirty="0" err="1"/>
              <a:t>tvi</a:t>
            </a:r>
            <a:r>
              <a:rPr lang="en-US" sz="3200" dirty="0"/>
              <a:t> – Certified Curriculum Specialist</a:t>
            </a:r>
            <a:endParaRPr lang="en-US" sz="2400" dirty="0"/>
          </a:p>
          <a:p>
            <a:endParaRPr lang="en-US" dirty="0"/>
          </a:p>
        </p:txBody>
      </p:sp>
    </p:spTree>
    <p:extLst>
      <p:ext uri="{BB962C8B-B14F-4D97-AF65-F5344CB8AC3E}">
        <p14:creationId xmlns:p14="http://schemas.microsoft.com/office/powerpoint/2010/main" val="89723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152A-795D-4A4C-B794-0F57B73BB064}"/>
              </a:ext>
            </a:extLst>
          </p:cNvPr>
          <p:cNvSpPr>
            <a:spLocks noGrp="1"/>
          </p:cNvSpPr>
          <p:nvPr>
            <p:ph type="title"/>
          </p:nvPr>
        </p:nvSpPr>
        <p:spPr/>
        <p:txBody>
          <a:bodyPr/>
          <a:lstStyle/>
          <a:p>
            <a:r>
              <a:rPr lang="en-US" dirty="0"/>
              <a:t>Photo-Example of </a:t>
            </a:r>
            <a:r>
              <a:rPr lang="en-US" dirty="0" err="1"/>
              <a:t>SimulateD</a:t>
            </a:r>
            <a:r>
              <a:rPr lang="en-US" dirty="0"/>
              <a:t> Braille</a:t>
            </a:r>
          </a:p>
        </p:txBody>
      </p:sp>
      <p:pic>
        <p:nvPicPr>
          <p:cNvPr id="9" name="Content Placeholder 8">
            <a:extLst>
              <a:ext uri="{FF2B5EF4-FFF2-40B4-BE49-F238E27FC236}">
                <a16:creationId xmlns:a16="http://schemas.microsoft.com/office/drawing/2014/main" id="{EF7CE8B6-1EC9-4F43-8E6E-81A9A9169AD7}"/>
              </a:ext>
            </a:extLst>
          </p:cNvPr>
          <p:cNvPicPr>
            <a:picLocks noGrp="1" noChangeAspect="1"/>
          </p:cNvPicPr>
          <p:nvPr>
            <p:ph sz="quarter" idx="13"/>
          </p:nvPr>
        </p:nvPicPr>
        <p:blipFill>
          <a:blip r:embed="rId2"/>
          <a:stretch>
            <a:fillRect/>
          </a:stretch>
        </p:blipFill>
        <p:spPr>
          <a:xfrm>
            <a:off x="2379524" y="1762298"/>
            <a:ext cx="8439724" cy="4139738"/>
          </a:xfrm>
        </p:spPr>
      </p:pic>
    </p:spTree>
    <p:extLst>
      <p:ext uri="{BB962C8B-B14F-4D97-AF65-F5344CB8AC3E}">
        <p14:creationId xmlns:p14="http://schemas.microsoft.com/office/powerpoint/2010/main" val="63526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4C9B-8F4D-5B4E-AAB2-9190E7384077}"/>
              </a:ext>
            </a:extLst>
          </p:cNvPr>
          <p:cNvSpPr>
            <a:spLocks noGrp="1"/>
          </p:cNvSpPr>
          <p:nvPr>
            <p:ph type="title"/>
          </p:nvPr>
        </p:nvSpPr>
        <p:spPr/>
        <p:txBody>
          <a:bodyPr/>
          <a:lstStyle/>
          <a:p>
            <a:r>
              <a:rPr lang="en-US" dirty="0"/>
              <a:t>photo-Example of print sentences</a:t>
            </a:r>
          </a:p>
        </p:txBody>
      </p:sp>
      <p:sp>
        <p:nvSpPr>
          <p:cNvPr id="3" name="Content Placeholder 2">
            <a:extLst>
              <a:ext uri="{FF2B5EF4-FFF2-40B4-BE49-F238E27FC236}">
                <a16:creationId xmlns:a16="http://schemas.microsoft.com/office/drawing/2014/main" id="{D73E9CAF-3E12-2A41-9915-A78B9869B11E}"/>
              </a:ext>
            </a:extLst>
          </p:cNvPr>
          <p:cNvSpPr>
            <a:spLocks noGrp="1"/>
          </p:cNvSpPr>
          <p:nvPr>
            <p:ph sz="quarter" idx="13"/>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7623D406-B8DD-8A45-AFD6-F151D546FA67}"/>
              </a:ext>
            </a:extLst>
          </p:cNvPr>
          <p:cNvPicPr/>
          <p:nvPr/>
        </p:nvPicPr>
        <p:blipFill>
          <a:blip r:embed="rId2">
            <a:extLst>
              <a:ext uri="{28A0092B-C50C-407E-A947-70E740481C1C}">
                <a14:useLocalDpi xmlns:a14="http://schemas.microsoft.com/office/drawing/2010/main" val="0"/>
              </a:ext>
            </a:extLst>
          </a:blip>
          <a:stretch>
            <a:fillRect/>
          </a:stretch>
        </p:blipFill>
        <p:spPr>
          <a:xfrm>
            <a:off x="913774" y="2367092"/>
            <a:ext cx="7996843" cy="2711430"/>
          </a:xfrm>
          <a:prstGeom prst="rect">
            <a:avLst/>
          </a:prstGeom>
        </p:spPr>
      </p:pic>
    </p:spTree>
    <p:extLst>
      <p:ext uri="{BB962C8B-B14F-4D97-AF65-F5344CB8AC3E}">
        <p14:creationId xmlns:p14="http://schemas.microsoft.com/office/powerpoint/2010/main" val="313061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258B-D0A2-774A-9373-843C30E3742D}"/>
              </a:ext>
            </a:extLst>
          </p:cNvPr>
          <p:cNvSpPr>
            <a:spLocks noGrp="1"/>
          </p:cNvSpPr>
          <p:nvPr>
            <p:ph type="title"/>
          </p:nvPr>
        </p:nvSpPr>
        <p:spPr/>
        <p:txBody>
          <a:bodyPr/>
          <a:lstStyle/>
          <a:p>
            <a:r>
              <a:rPr lang="en-US" dirty="0"/>
              <a:t>photo of 3 book set-</a:t>
            </a:r>
            <a:br>
              <a:rPr lang="en-US" dirty="0"/>
            </a:br>
            <a:r>
              <a:rPr lang="en-US" dirty="0"/>
              <a:t>print book and 2 double-spaced braille books</a:t>
            </a:r>
          </a:p>
        </p:txBody>
      </p:sp>
      <p:pic>
        <p:nvPicPr>
          <p:cNvPr id="5" name="Content Placeholder 4">
            <a:extLst>
              <a:ext uri="{FF2B5EF4-FFF2-40B4-BE49-F238E27FC236}">
                <a16:creationId xmlns:a16="http://schemas.microsoft.com/office/drawing/2014/main" id="{D74C8D5E-CCB9-694E-8153-DA6E7CE924DE}"/>
              </a:ext>
            </a:extLst>
          </p:cNvPr>
          <p:cNvPicPr>
            <a:picLocks noGrp="1" noChangeAspect="1"/>
          </p:cNvPicPr>
          <p:nvPr>
            <p:ph sz="quarter" idx="13"/>
          </p:nvPr>
        </p:nvPicPr>
        <p:blipFill>
          <a:blip r:embed="rId2"/>
          <a:stretch>
            <a:fillRect/>
          </a:stretch>
        </p:blipFill>
        <p:spPr>
          <a:xfrm>
            <a:off x="3624349" y="2549843"/>
            <a:ext cx="5303520" cy="3424237"/>
          </a:xfrm>
        </p:spPr>
      </p:pic>
    </p:spTree>
    <p:extLst>
      <p:ext uri="{BB962C8B-B14F-4D97-AF65-F5344CB8AC3E}">
        <p14:creationId xmlns:p14="http://schemas.microsoft.com/office/powerpoint/2010/main" val="384120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9B13-EF21-824F-B924-2CFEA0D86FF6}"/>
              </a:ext>
            </a:extLst>
          </p:cNvPr>
          <p:cNvSpPr>
            <a:spLocks noGrp="1"/>
          </p:cNvSpPr>
          <p:nvPr>
            <p:ph type="title"/>
          </p:nvPr>
        </p:nvSpPr>
        <p:spPr>
          <a:xfrm>
            <a:off x="913775" y="340931"/>
            <a:ext cx="10364451" cy="638783"/>
          </a:xfrm>
        </p:spPr>
        <p:txBody>
          <a:bodyPr>
            <a:normAutofit fontScale="90000"/>
          </a:bodyPr>
          <a:lstStyle/>
          <a:p>
            <a:br>
              <a:rPr lang="en-US" dirty="0"/>
            </a:br>
            <a:r>
              <a:rPr lang="en-US" dirty="0"/>
              <a:t>Description of format</a:t>
            </a:r>
            <a:br>
              <a:rPr lang="en-US" dirty="0"/>
            </a:br>
            <a:endParaRPr lang="en-US" dirty="0"/>
          </a:p>
        </p:txBody>
      </p:sp>
      <p:sp>
        <p:nvSpPr>
          <p:cNvPr id="3" name="Content Placeholder 2">
            <a:extLst>
              <a:ext uri="{FF2B5EF4-FFF2-40B4-BE49-F238E27FC236}">
                <a16:creationId xmlns:a16="http://schemas.microsoft.com/office/drawing/2014/main" id="{29A468F4-8A58-244C-BE62-6C731E8E7BF5}"/>
              </a:ext>
            </a:extLst>
          </p:cNvPr>
          <p:cNvSpPr>
            <a:spLocks noGrp="1"/>
          </p:cNvSpPr>
          <p:nvPr>
            <p:ph sz="quarter" idx="13"/>
          </p:nvPr>
        </p:nvSpPr>
        <p:spPr>
          <a:xfrm>
            <a:off x="914400" y="1159329"/>
            <a:ext cx="10363826" cy="4914900"/>
          </a:xfrm>
        </p:spPr>
        <p:txBody>
          <a:bodyPr>
            <a:normAutofit lnSpcReduction="10000"/>
          </a:bodyPr>
          <a:lstStyle/>
          <a:p>
            <a:pPr marL="0" indent="0">
              <a:buNone/>
            </a:pPr>
            <a:endParaRPr lang="en-US" dirty="0"/>
          </a:p>
          <a:p>
            <a:pPr marL="0" indent="0">
              <a:buNone/>
            </a:pPr>
            <a:r>
              <a:rPr lang="en-US" sz="2800" cap="none" dirty="0"/>
              <a:t>Lesson 1 Alphabet Practice. No contractions </a:t>
            </a:r>
          </a:p>
          <a:p>
            <a:pPr marL="0" indent="0">
              <a:buNone/>
            </a:pPr>
            <a:r>
              <a:rPr lang="en-US" sz="2800" cap="none" dirty="0"/>
              <a:t>The actual reading lessons begin in lesson 2.</a:t>
            </a:r>
          </a:p>
          <a:p>
            <a:pPr marL="0" indent="0">
              <a:buNone/>
            </a:pPr>
            <a:endParaRPr lang="en-US" sz="1900" cap="none" dirty="0"/>
          </a:p>
          <a:p>
            <a:pPr marL="0" indent="0">
              <a:buNone/>
            </a:pPr>
            <a:r>
              <a:rPr lang="en-US" sz="2800" cap="none" dirty="0"/>
              <a:t>Lessons 2-10 introduce the contractions, systematically</a:t>
            </a:r>
          </a:p>
          <a:p>
            <a:pPr marL="0" indent="0">
              <a:buNone/>
            </a:pPr>
            <a:endParaRPr lang="en-US" sz="1800" cap="none" dirty="0"/>
          </a:p>
          <a:p>
            <a:pPr marL="0" indent="0">
              <a:buNone/>
            </a:pPr>
            <a:r>
              <a:rPr lang="en-US" sz="2800" cap="none" dirty="0"/>
              <a:t>Lessons 11-14 introduce common symbols that are used in writing (punctuation), math, typeform indicators (bold, italic, underline), and electronic addresses for emails and social media.</a:t>
            </a:r>
          </a:p>
          <a:p>
            <a:endParaRPr lang="en-US" dirty="0"/>
          </a:p>
        </p:txBody>
      </p:sp>
    </p:spTree>
    <p:extLst>
      <p:ext uri="{BB962C8B-B14F-4D97-AF65-F5344CB8AC3E}">
        <p14:creationId xmlns:p14="http://schemas.microsoft.com/office/powerpoint/2010/main" val="611453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1061-D5B0-3143-B3B6-E9601CBE8ABC}"/>
              </a:ext>
            </a:extLst>
          </p:cNvPr>
          <p:cNvSpPr>
            <a:spLocks noGrp="1"/>
          </p:cNvSpPr>
          <p:nvPr>
            <p:ph type="title"/>
          </p:nvPr>
        </p:nvSpPr>
        <p:spPr>
          <a:xfrm>
            <a:off x="913775" y="188844"/>
            <a:ext cx="10364451" cy="467140"/>
          </a:xfrm>
        </p:spPr>
        <p:txBody>
          <a:bodyPr>
            <a:noAutofit/>
          </a:bodyPr>
          <a:lstStyle/>
          <a:p>
            <a:r>
              <a:rPr lang="en-US" sz="2800" dirty="0"/>
              <a:t>Picture of first page of lesson 2 in print book</a:t>
            </a:r>
          </a:p>
        </p:txBody>
      </p:sp>
      <p:pic>
        <p:nvPicPr>
          <p:cNvPr id="5" name="Content Placeholder 4">
            <a:extLst>
              <a:ext uri="{FF2B5EF4-FFF2-40B4-BE49-F238E27FC236}">
                <a16:creationId xmlns:a16="http://schemas.microsoft.com/office/drawing/2014/main" id="{B7D238F6-3893-064B-A0A3-68CC7707BCF8}"/>
              </a:ext>
            </a:extLst>
          </p:cNvPr>
          <p:cNvPicPr>
            <a:picLocks noGrp="1" noChangeAspect="1"/>
          </p:cNvPicPr>
          <p:nvPr>
            <p:ph sz="quarter" idx="13"/>
          </p:nvPr>
        </p:nvPicPr>
        <p:blipFill>
          <a:blip r:embed="rId3"/>
          <a:stretch>
            <a:fillRect/>
          </a:stretch>
        </p:blipFill>
        <p:spPr>
          <a:xfrm>
            <a:off x="1238792" y="655984"/>
            <a:ext cx="4457698" cy="5943599"/>
          </a:xfrm>
        </p:spPr>
      </p:pic>
      <p:sp>
        <p:nvSpPr>
          <p:cNvPr id="6" name="Content Placeholder 5">
            <a:extLst>
              <a:ext uri="{FF2B5EF4-FFF2-40B4-BE49-F238E27FC236}">
                <a16:creationId xmlns:a16="http://schemas.microsoft.com/office/drawing/2014/main" id="{5858119E-4466-D548-B147-A2A45B97A1B7}"/>
              </a:ext>
            </a:extLst>
          </p:cNvPr>
          <p:cNvSpPr>
            <a:spLocks noGrp="1"/>
          </p:cNvSpPr>
          <p:nvPr>
            <p:ph sz="quarter" idx="14"/>
          </p:nvPr>
        </p:nvSpPr>
        <p:spPr>
          <a:xfrm>
            <a:off x="6172200" y="655984"/>
            <a:ext cx="5105400" cy="5943599"/>
          </a:xfrm>
        </p:spPr>
        <p:txBody>
          <a:bodyPr>
            <a:noAutofit/>
          </a:bodyPr>
          <a:lstStyle/>
          <a:p>
            <a:pPr marL="0" indent="0">
              <a:buNone/>
            </a:pPr>
            <a:r>
              <a:rPr lang="en-US" sz="2400" cap="none" dirty="0">
                <a:latin typeface="Arial" panose="020B0604020202020204" pitchFamily="34" charset="0"/>
                <a:cs typeface="Arial" panose="020B0604020202020204" pitchFamily="34" charset="0"/>
              </a:rPr>
              <a:t>Beginning of each lesson shows:</a:t>
            </a:r>
          </a:p>
          <a:p>
            <a:pPr marL="0" indent="0">
              <a:buNone/>
            </a:pPr>
            <a:endParaRPr lang="en-US" sz="800" cap="none" dirty="0">
              <a:latin typeface="Arial" panose="020B0604020202020204" pitchFamily="34" charset="0"/>
              <a:cs typeface="Arial" panose="020B0604020202020204" pitchFamily="34" charset="0"/>
            </a:endParaRPr>
          </a:p>
          <a:p>
            <a:pPr marL="0" indent="0">
              <a:buNone/>
            </a:pPr>
            <a:r>
              <a:rPr lang="en-US" sz="2400" cap="none" dirty="0">
                <a:latin typeface="Arial" panose="020B0604020202020204" pitchFamily="34" charset="0"/>
                <a:cs typeface="Arial" panose="020B0604020202020204" pitchFamily="34" charset="0"/>
              </a:rPr>
              <a:t>--All of the contractions that are covered in the lesson.</a:t>
            </a:r>
          </a:p>
          <a:p>
            <a:pPr marL="0" indent="0">
              <a:buNone/>
            </a:pPr>
            <a:r>
              <a:rPr lang="en-US" sz="2400" cap="none" dirty="0">
                <a:latin typeface="Arial" panose="020B0604020202020204" pitchFamily="34" charset="0"/>
                <a:cs typeface="Arial" panose="020B0604020202020204" pitchFamily="34" charset="0"/>
              </a:rPr>
              <a:t>--All covered contractions</a:t>
            </a:r>
          </a:p>
          <a:p>
            <a:pPr marL="0" indent="0">
              <a:buNone/>
            </a:pPr>
            <a:r>
              <a:rPr lang="en-US" sz="2400" cap="none" dirty="0">
                <a:latin typeface="Arial" panose="020B0604020202020204" pitchFamily="34" charset="0"/>
                <a:cs typeface="Arial" panose="020B0604020202020204" pitchFamily="34" charset="0"/>
              </a:rPr>
              <a:t>--Simplified rule for this contraction</a:t>
            </a:r>
          </a:p>
          <a:p>
            <a:pPr marL="0" indent="0">
              <a:buNone/>
            </a:pPr>
            <a:r>
              <a:rPr lang="en-US" sz="2400" cap="none" dirty="0">
                <a:latin typeface="Arial" panose="020B0604020202020204" pitchFamily="34" charset="0"/>
                <a:cs typeface="Arial" panose="020B0604020202020204" pitchFamily="34" charset="0"/>
              </a:rPr>
              <a:t>--New punctuation that is covered in the lesson</a:t>
            </a:r>
          </a:p>
          <a:p>
            <a:pPr marL="0" indent="0">
              <a:buNone/>
            </a:pPr>
            <a:r>
              <a:rPr lang="en-US" sz="2400" cap="none" dirty="0">
                <a:latin typeface="Arial" panose="020B0604020202020204" pitchFamily="34" charset="0"/>
                <a:cs typeface="Arial" panose="020B0604020202020204" pitchFamily="34" charset="0"/>
              </a:rPr>
              <a:t>--Hints for remembering many of the new configurations</a:t>
            </a:r>
          </a:p>
        </p:txBody>
      </p:sp>
    </p:spTree>
    <p:extLst>
      <p:ext uri="{BB962C8B-B14F-4D97-AF65-F5344CB8AC3E}">
        <p14:creationId xmlns:p14="http://schemas.microsoft.com/office/powerpoint/2010/main" val="3692598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020E-7ABC-8D40-A12F-A75315D1FD27}"/>
              </a:ext>
            </a:extLst>
          </p:cNvPr>
          <p:cNvSpPr>
            <a:spLocks noGrp="1"/>
          </p:cNvSpPr>
          <p:nvPr>
            <p:ph type="title"/>
          </p:nvPr>
        </p:nvSpPr>
        <p:spPr>
          <a:xfrm>
            <a:off x="913775" y="618517"/>
            <a:ext cx="10364451" cy="544361"/>
          </a:xfrm>
        </p:spPr>
        <p:txBody>
          <a:bodyPr>
            <a:normAutofit/>
          </a:bodyPr>
          <a:lstStyle/>
          <a:p>
            <a:r>
              <a:rPr lang="en-US" sz="2800" dirty="0"/>
              <a:t>Easy to use and geared towards success-Repetition </a:t>
            </a:r>
          </a:p>
        </p:txBody>
      </p:sp>
      <p:sp>
        <p:nvSpPr>
          <p:cNvPr id="3" name="Content Placeholder 2">
            <a:extLst>
              <a:ext uri="{FF2B5EF4-FFF2-40B4-BE49-F238E27FC236}">
                <a16:creationId xmlns:a16="http://schemas.microsoft.com/office/drawing/2014/main" id="{2E7C4C8F-BD6A-F747-A267-64577A9E401F}"/>
              </a:ext>
            </a:extLst>
          </p:cNvPr>
          <p:cNvSpPr>
            <a:spLocks noGrp="1"/>
          </p:cNvSpPr>
          <p:nvPr>
            <p:ph sz="quarter" idx="13"/>
          </p:nvPr>
        </p:nvSpPr>
        <p:spPr>
          <a:xfrm>
            <a:off x="913775" y="1333423"/>
            <a:ext cx="10363826" cy="5077316"/>
          </a:xfrm>
        </p:spPr>
        <p:txBody>
          <a:bodyPr/>
          <a:lstStyle/>
          <a:p>
            <a:pPr marL="0" indent="0">
              <a:buNone/>
            </a:pPr>
            <a:r>
              <a:rPr lang="en-US" sz="2800" cap="none" dirty="0"/>
              <a:t>Lesson 2 Alphabetic Wordsigns</a:t>
            </a:r>
          </a:p>
          <a:p>
            <a:pPr marL="0" indent="0">
              <a:buNone/>
            </a:pPr>
            <a:r>
              <a:rPr lang="en-US" sz="2800" cap="none" dirty="0"/>
              <a:t>Set 1- can do it</a:t>
            </a:r>
          </a:p>
          <a:p>
            <a:pPr marL="457200" indent="-457200">
              <a:buAutoNum type="arabicPeriod"/>
            </a:pPr>
            <a:r>
              <a:rPr lang="en-US" sz="2800" cap="none" dirty="0"/>
              <a:t>I can do it.</a:t>
            </a:r>
          </a:p>
          <a:p>
            <a:pPr marL="457200" indent="-457200">
              <a:buAutoNum type="arabicPeriod"/>
            </a:pPr>
            <a:r>
              <a:rPr lang="en-US" sz="2800" cap="none" dirty="0"/>
              <a:t>He can do it.</a:t>
            </a:r>
          </a:p>
          <a:p>
            <a:pPr marL="457200" indent="-457200">
              <a:buAutoNum type="arabicPeriod"/>
            </a:pPr>
            <a:r>
              <a:rPr lang="en-US" sz="2800" cap="none" dirty="0"/>
              <a:t>We can do it.</a:t>
            </a:r>
          </a:p>
          <a:p>
            <a:pPr marL="457200" indent="-457200">
              <a:buAutoNum type="arabicPeriod"/>
            </a:pPr>
            <a:r>
              <a:rPr lang="en-US" sz="2800" cap="none" dirty="0"/>
              <a:t>Can he do it?</a:t>
            </a:r>
          </a:p>
          <a:p>
            <a:pPr marL="457200" indent="-457200">
              <a:buAutoNum type="arabicPeriod"/>
            </a:pPr>
            <a:r>
              <a:rPr lang="en-US" sz="2800" cap="none" dirty="0"/>
              <a:t>Can my dad do it?</a:t>
            </a:r>
          </a:p>
          <a:p>
            <a:pPr marL="0" indent="0">
              <a:buNone/>
            </a:pPr>
            <a:endParaRPr lang="en-US" dirty="0"/>
          </a:p>
        </p:txBody>
      </p:sp>
    </p:spTree>
    <p:extLst>
      <p:ext uri="{BB962C8B-B14F-4D97-AF65-F5344CB8AC3E}">
        <p14:creationId xmlns:p14="http://schemas.microsoft.com/office/powerpoint/2010/main" val="1216644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A1DF-9EC7-4F41-ACB9-5554F700AC27}"/>
              </a:ext>
            </a:extLst>
          </p:cNvPr>
          <p:cNvSpPr>
            <a:spLocks noGrp="1"/>
          </p:cNvSpPr>
          <p:nvPr>
            <p:ph type="title"/>
          </p:nvPr>
        </p:nvSpPr>
        <p:spPr/>
        <p:txBody>
          <a:bodyPr>
            <a:noAutofit/>
          </a:bodyPr>
          <a:lstStyle/>
          <a:p>
            <a:r>
              <a:rPr lang="en-US" sz="2800" dirty="0"/>
              <a:t>Lesson 2-Set 2</a:t>
            </a:r>
            <a:br>
              <a:rPr lang="en-US" sz="2800" dirty="0"/>
            </a:br>
            <a:br>
              <a:rPr lang="en-US" sz="2800" dirty="0"/>
            </a:br>
            <a:r>
              <a:rPr lang="en-US" sz="2800" dirty="0"/>
              <a:t>from here, only one contraction introduced at a time, throughout the book</a:t>
            </a:r>
          </a:p>
        </p:txBody>
      </p:sp>
      <p:sp>
        <p:nvSpPr>
          <p:cNvPr id="3" name="Content Placeholder 2">
            <a:extLst>
              <a:ext uri="{FF2B5EF4-FFF2-40B4-BE49-F238E27FC236}">
                <a16:creationId xmlns:a16="http://schemas.microsoft.com/office/drawing/2014/main" id="{2A5DF8FC-D9C4-1A46-8815-DB2588D51E07}"/>
              </a:ext>
            </a:extLst>
          </p:cNvPr>
          <p:cNvSpPr>
            <a:spLocks noGrp="1"/>
          </p:cNvSpPr>
          <p:nvPr>
            <p:ph sz="quarter" idx="13"/>
          </p:nvPr>
        </p:nvSpPr>
        <p:spPr/>
        <p:txBody>
          <a:bodyPr>
            <a:noAutofit/>
          </a:bodyPr>
          <a:lstStyle/>
          <a:p>
            <a:pPr marL="0" indent="0">
              <a:buNone/>
            </a:pPr>
            <a:r>
              <a:rPr lang="en-US" sz="2800" cap="none" dirty="0"/>
              <a:t>Set 2 – you</a:t>
            </a:r>
          </a:p>
          <a:p>
            <a:pPr marL="457200" indent="-457200">
              <a:buAutoNum type="arabicPeriod"/>
            </a:pPr>
            <a:r>
              <a:rPr lang="en-US" sz="2800" cap="none" dirty="0">
                <a:solidFill>
                  <a:srgbClr val="FF0000"/>
                </a:solidFill>
              </a:rPr>
              <a:t>You</a:t>
            </a:r>
            <a:r>
              <a:rPr lang="en-US" sz="2800" cap="none" dirty="0"/>
              <a:t> </a:t>
            </a:r>
            <a:r>
              <a:rPr lang="en-US" sz="2800" cap="none" dirty="0">
                <a:solidFill>
                  <a:srgbClr val="00B050"/>
                </a:solidFill>
              </a:rPr>
              <a:t>can do it</a:t>
            </a:r>
            <a:r>
              <a:rPr lang="en-US" sz="2800" cap="none" dirty="0"/>
              <a:t>.</a:t>
            </a:r>
          </a:p>
          <a:p>
            <a:pPr marL="457200" indent="-457200">
              <a:buAutoNum type="arabicPeriod"/>
            </a:pPr>
            <a:r>
              <a:rPr lang="en-US" sz="2800" cap="none" dirty="0">
                <a:solidFill>
                  <a:srgbClr val="00B050"/>
                </a:solidFill>
              </a:rPr>
              <a:t>Can</a:t>
            </a:r>
            <a:r>
              <a:rPr lang="en-US" sz="2800" cap="none" dirty="0"/>
              <a:t> </a:t>
            </a:r>
            <a:r>
              <a:rPr lang="en-US" sz="2800" cap="none" dirty="0">
                <a:solidFill>
                  <a:srgbClr val="FF0000"/>
                </a:solidFill>
              </a:rPr>
              <a:t>you</a:t>
            </a:r>
            <a:r>
              <a:rPr lang="en-US" sz="2800" cap="none" dirty="0"/>
              <a:t> </a:t>
            </a:r>
            <a:r>
              <a:rPr lang="en-US" sz="2800" cap="none" dirty="0">
                <a:solidFill>
                  <a:srgbClr val="00B050"/>
                </a:solidFill>
              </a:rPr>
              <a:t>do it</a:t>
            </a:r>
            <a:r>
              <a:rPr lang="en-US" sz="2800" cap="none" dirty="0"/>
              <a:t>?</a:t>
            </a:r>
          </a:p>
          <a:p>
            <a:pPr marL="457200" indent="-457200">
              <a:buAutoNum type="arabicPeriod"/>
            </a:pPr>
            <a:r>
              <a:rPr lang="en-US" sz="2800" cap="none" dirty="0"/>
              <a:t>I </a:t>
            </a:r>
            <a:r>
              <a:rPr lang="en-US" sz="2800" cap="none" dirty="0">
                <a:solidFill>
                  <a:srgbClr val="00B050"/>
                </a:solidFill>
              </a:rPr>
              <a:t>can do it</a:t>
            </a:r>
            <a:r>
              <a:rPr lang="en-US" sz="2800" cap="none" dirty="0"/>
              <a:t>, </a:t>
            </a:r>
            <a:r>
              <a:rPr lang="en-US" sz="2800" cap="none" dirty="0">
                <a:solidFill>
                  <a:srgbClr val="00B050"/>
                </a:solidFill>
              </a:rPr>
              <a:t>can</a:t>
            </a:r>
            <a:r>
              <a:rPr lang="en-US" sz="2800" cap="none" dirty="0"/>
              <a:t> </a:t>
            </a:r>
            <a:r>
              <a:rPr lang="en-US" sz="2800" cap="none" dirty="0">
                <a:solidFill>
                  <a:srgbClr val="FF0000"/>
                </a:solidFill>
              </a:rPr>
              <a:t>you</a:t>
            </a:r>
            <a:r>
              <a:rPr lang="en-US" sz="2800" cap="none" dirty="0"/>
              <a:t>?</a:t>
            </a:r>
          </a:p>
          <a:p>
            <a:pPr marL="457200" indent="-457200">
              <a:buAutoNum type="arabicPeriod"/>
            </a:pPr>
            <a:r>
              <a:rPr lang="en-US" sz="2800" cap="none" dirty="0">
                <a:solidFill>
                  <a:srgbClr val="00B050"/>
                </a:solidFill>
              </a:rPr>
              <a:t>Do</a:t>
            </a:r>
            <a:r>
              <a:rPr lang="en-US" sz="2800" cap="none" dirty="0"/>
              <a:t> </a:t>
            </a:r>
            <a:r>
              <a:rPr lang="en-US" sz="2800" cap="none" dirty="0">
                <a:solidFill>
                  <a:srgbClr val="FF0000"/>
                </a:solidFill>
              </a:rPr>
              <a:t>you</a:t>
            </a:r>
            <a:r>
              <a:rPr lang="en-US" sz="2800" cap="none" dirty="0"/>
              <a:t> want to </a:t>
            </a:r>
            <a:r>
              <a:rPr lang="en-US" sz="2800" cap="none" dirty="0">
                <a:solidFill>
                  <a:srgbClr val="00B050"/>
                </a:solidFill>
              </a:rPr>
              <a:t>do it</a:t>
            </a:r>
            <a:r>
              <a:rPr lang="en-US" sz="2800" cap="none" dirty="0"/>
              <a:t>?</a:t>
            </a:r>
          </a:p>
          <a:p>
            <a:pPr marL="457200" indent="-457200">
              <a:buAutoNum type="arabicPeriod"/>
            </a:pPr>
            <a:r>
              <a:rPr lang="en-US" sz="2800" cap="none" dirty="0">
                <a:solidFill>
                  <a:srgbClr val="FF0000"/>
                </a:solidFill>
              </a:rPr>
              <a:t>You</a:t>
            </a:r>
            <a:r>
              <a:rPr lang="en-US" sz="2800" cap="none" dirty="0"/>
              <a:t> </a:t>
            </a:r>
            <a:r>
              <a:rPr lang="en-US" sz="2800" cap="none" dirty="0">
                <a:solidFill>
                  <a:srgbClr val="00B050"/>
                </a:solidFill>
              </a:rPr>
              <a:t>can do it</a:t>
            </a:r>
            <a:r>
              <a:rPr lang="en-US" sz="2800" cap="none" dirty="0"/>
              <a:t>. I </a:t>
            </a:r>
            <a:r>
              <a:rPr lang="en-US" sz="2800" cap="none" dirty="0">
                <a:solidFill>
                  <a:srgbClr val="00B050"/>
                </a:solidFill>
              </a:rPr>
              <a:t>can do it</a:t>
            </a:r>
            <a:r>
              <a:rPr lang="en-US" sz="2800" cap="none" dirty="0"/>
              <a:t>, too.</a:t>
            </a:r>
          </a:p>
          <a:p>
            <a:endParaRPr lang="en-US" sz="2800" dirty="0"/>
          </a:p>
        </p:txBody>
      </p:sp>
    </p:spTree>
    <p:extLst>
      <p:ext uri="{BB962C8B-B14F-4D97-AF65-F5344CB8AC3E}">
        <p14:creationId xmlns:p14="http://schemas.microsoft.com/office/powerpoint/2010/main" val="268402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27C0-65F0-2946-9F1D-AF529B7D21B9}"/>
              </a:ext>
            </a:extLst>
          </p:cNvPr>
          <p:cNvSpPr>
            <a:spLocks noGrp="1"/>
          </p:cNvSpPr>
          <p:nvPr>
            <p:ph type="title"/>
          </p:nvPr>
        </p:nvSpPr>
        <p:spPr>
          <a:xfrm>
            <a:off x="913774" y="288235"/>
            <a:ext cx="10364451" cy="1073426"/>
          </a:xfrm>
        </p:spPr>
        <p:txBody>
          <a:bodyPr>
            <a:noAutofit/>
          </a:bodyPr>
          <a:lstStyle/>
          <a:p>
            <a:r>
              <a:rPr lang="en-US" sz="2800" dirty="0"/>
              <a:t>easy to use – </a:t>
            </a:r>
            <a:br>
              <a:rPr lang="en-US" sz="2800" dirty="0"/>
            </a:br>
            <a:r>
              <a:rPr lang="en-US" sz="2800" dirty="0"/>
              <a:t>all of the lessons are planned and prepared for you</a:t>
            </a:r>
          </a:p>
        </p:txBody>
      </p:sp>
      <p:sp>
        <p:nvSpPr>
          <p:cNvPr id="3" name="Content Placeholder 2">
            <a:extLst>
              <a:ext uri="{FF2B5EF4-FFF2-40B4-BE49-F238E27FC236}">
                <a16:creationId xmlns:a16="http://schemas.microsoft.com/office/drawing/2014/main" id="{36A6B934-6B28-CB45-AB62-CC71DC833ABA}"/>
              </a:ext>
            </a:extLst>
          </p:cNvPr>
          <p:cNvSpPr>
            <a:spLocks noGrp="1"/>
          </p:cNvSpPr>
          <p:nvPr>
            <p:ph sz="quarter" idx="13"/>
          </p:nvPr>
        </p:nvSpPr>
        <p:spPr>
          <a:xfrm>
            <a:off x="913774" y="1361661"/>
            <a:ext cx="10363826" cy="4717773"/>
          </a:xfrm>
        </p:spPr>
        <p:txBody>
          <a:bodyPr>
            <a:noAutofit/>
          </a:bodyPr>
          <a:lstStyle/>
          <a:p>
            <a:pPr marL="0" indent="0">
              <a:buNone/>
            </a:pPr>
            <a:r>
              <a:rPr lang="en-US" sz="2800" cap="none" dirty="0"/>
              <a:t>You don’t need to reinvent the wheel everyday. </a:t>
            </a:r>
          </a:p>
          <a:p>
            <a:pPr marL="0" indent="0">
              <a:buNone/>
            </a:pPr>
            <a:r>
              <a:rPr lang="en-US" sz="2800" cap="none" dirty="0"/>
              <a:t>No trying to write sentences with contractions. No embossing.</a:t>
            </a:r>
          </a:p>
          <a:p>
            <a:pPr marL="0" indent="0">
              <a:buNone/>
            </a:pPr>
            <a:r>
              <a:rPr lang="en-US" sz="2800" cap="none" dirty="0"/>
              <a:t>Flexible and adaptable.</a:t>
            </a:r>
          </a:p>
          <a:p>
            <a:pPr marL="0" indent="0" algn="ctr">
              <a:buNone/>
            </a:pPr>
            <a:r>
              <a:rPr lang="en-US" sz="2800" cap="none" dirty="0"/>
              <a:t>***YOUR STUDENTS WILL BE SUCCESSFUL***</a:t>
            </a:r>
          </a:p>
          <a:p>
            <a:pPr marL="0" indent="0" algn="ctr">
              <a:buNone/>
            </a:pPr>
            <a:r>
              <a:rPr lang="en-US" sz="2400" cap="none" dirty="0"/>
              <a:t>This is true for children and adults.</a:t>
            </a:r>
          </a:p>
          <a:p>
            <a:pPr marL="0" indent="0" algn="ctr">
              <a:buNone/>
            </a:pPr>
            <a:r>
              <a:rPr lang="en-US" sz="2400" cap="none" dirty="0"/>
              <a:t>Many teachers have said that they LOVE this book, and they use it everyday!</a:t>
            </a:r>
            <a:endParaRPr lang="en-US" sz="2400" dirty="0"/>
          </a:p>
        </p:txBody>
      </p:sp>
    </p:spTree>
    <p:extLst>
      <p:ext uri="{BB962C8B-B14F-4D97-AF65-F5344CB8AC3E}">
        <p14:creationId xmlns:p14="http://schemas.microsoft.com/office/powerpoint/2010/main" val="368199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2AE-4887-A947-9396-45F871A1EEE9}"/>
              </a:ext>
            </a:extLst>
          </p:cNvPr>
          <p:cNvSpPr>
            <a:spLocks noGrp="1"/>
          </p:cNvSpPr>
          <p:nvPr>
            <p:ph type="title"/>
          </p:nvPr>
        </p:nvSpPr>
        <p:spPr>
          <a:xfrm>
            <a:off x="913775" y="618518"/>
            <a:ext cx="10364451" cy="671440"/>
          </a:xfrm>
        </p:spPr>
        <p:txBody>
          <a:bodyPr/>
          <a:lstStyle/>
          <a:p>
            <a:r>
              <a:rPr lang="en-US" dirty="0"/>
              <a:t>What makes it easy to use? </a:t>
            </a:r>
            <a:r>
              <a:rPr lang="en-US" sz="2000" dirty="0"/>
              <a:t>Slide 1</a:t>
            </a:r>
          </a:p>
        </p:txBody>
      </p:sp>
      <p:sp>
        <p:nvSpPr>
          <p:cNvPr id="3" name="Content Placeholder 2">
            <a:extLst>
              <a:ext uri="{FF2B5EF4-FFF2-40B4-BE49-F238E27FC236}">
                <a16:creationId xmlns:a16="http://schemas.microsoft.com/office/drawing/2014/main" id="{FDEB0D1A-75C6-0D42-9CC1-01FBA7BE1D51}"/>
              </a:ext>
            </a:extLst>
          </p:cNvPr>
          <p:cNvSpPr>
            <a:spLocks noGrp="1"/>
          </p:cNvSpPr>
          <p:nvPr>
            <p:ph sz="quarter" idx="13"/>
          </p:nvPr>
        </p:nvSpPr>
        <p:spPr>
          <a:xfrm>
            <a:off x="913775" y="1532280"/>
            <a:ext cx="10363826" cy="4688906"/>
          </a:xfrm>
        </p:spPr>
        <p:txBody>
          <a:bodyPr>
            <a:normAutofit fontScale="92500"/>
          </a:bodyPr>
          <a:lstStyle/>
          <a:p>
            <a:pPr marL="514350" lvl="0" indent="-514350">
              <a:buAutoNum type="arabicPeriod"/>
            </a:pPr>
            <a:r>
              <a:rPr lang="en-US" sz="3200" cap="none" dirty="0"/>
              <a:t>Lessons are all ready to use, in print and braille –                             </a:t>
            </a:r>
            <a:r>
              <a:rPr lang="en-US" sz="2800" cap="none" dirty="0"/>
              <a:t>all planning is done for you. </a:t>
            </a:r>
          </a:p>
          <a:p>
            <a:pPr marL="0" lvl="0" indent="0">
              <a:buNone/>
            </a:pPr>
            <a:r>
              <a:rPr lang="en-US" sz="3200" cap="none" dirty="0"/>
              <a:t>2. Easy to follow directions</a:t>
            </a:r>
          </a:p>
          <a:p>
            <a:pPr marL="0" lvl="0" indent="0">
              <a:buNone/>
            </a:pPr>
            <a:r>
              <a:rPr lang="en-US" sz="3200" cap="none" dirty="0"/>
              <a:t>3. Contains simple vocabulary ….</a:t>
            </a:r>
          </a:p>
          <a:p>
            <a:pPr marL="0" indent="0">
              <a:buNone/>
            </a:pPr>
            <a:r>
              <a:rPr lang="en-US" sz="3200" cap="none" dirty="0"/>
              <a:t>4. Double-spaced braille book it is easier for the students to track</a:t>
            </a:r>
          </a:p>
          <a:p>
            <a:r>
              <a:rPr lang="en-US" sz="3200" cap="none" dirty="0"/>
              <a:t>	From line to line</a:t>
            </a:r>
          </a:p>
          <a:p>
            <a:r>
              <a:rPr lang="en-US" sz="3200" cap="none" dirty="0"/>
              <a:t>      No confusion with dots in line above or below</a:t>
            </a:r>
          </a:p>
          <a:p>
            <a:pPr marL="0" indent="0">
              <a:buNone/>
            </a:pPr>
            <a:endParaRPr lang="en-US" cap="none" dirty="0"/>
          </a:p>
        </p:txBody>
      </p:sp>
    </p:spTree>
    <p:extLst>
      <p:ext uri="{BB962C8B-B14F-4D97-AF65-F5344CB8AC3E}">
        <p14:creationId xmlns:p14="http://schemas.microsoft.com/office/powerpoint/2010/main" val="3349918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2AF0-3F4F-6946-B7B6-BE4241C7D687}"/>
              </a:ext>
            </a:extLst>
          </p:cNvPr>
          <p:cNvSpPr>
            <a:spLocks noGrp="1"/>
          </p:cNvSpPr>
          <p:nvPr>
            <p:ph type="title"/>
          </p:nvPr>
        </p:nvSpPr>
        <p:spPr>
          <a:xfrm>
            <a:off x="913774" y="520545"/>
            <a:ext cx="10364451" cy="687769"/>
          </a:xfrm>
        </p:spPr>
        <p:txBody>
          <a:bodyPr/>
          <a:lstStyle/>
          <a:p>
            <a:r>
              <a:rPr lang="en-US" sz="3200" dirty="0"/>
              <a:t>What makes it easy to use? </a:t>
            </a:r>
            <a:r>
              <a:rPr lang="en-US" sz="2000" dirty="0"/>
              <a:t>Slide 2</a:t>
            </a:r>
          </a:p>
        </p:txBody>
      </p:sp>
      <p:sp>
        <p:nvSpPr>
          <p:cNvPr id="3" name="Content Placeholder 2">
            <a:extLst>
              <a:ext uri="{FF2B5EF4-FFF2-40B4-BE49-F238E27FC236}">
                <a16:creationId xmlns:a16="http://schemas.microsoft.com/office/drawing/2014/main" id="{63662A15-49F1-0444-B344-8EAD0FB9E162}"/>
              </a:ext>
            </a:extLst>
          </p:cNvPr>
          <p:cNvSpPr>
            <a:spLocks noGrp="1"/>
          </p:cNvSpPr>
          <p:nvPr>
            <p:ph sz="quarter" idx="13"/>
          </p:nvPr>
        </p:nvSpPr>
        <p:spPr>
          <a:xfrm>
            <a:off x="913774" y="1063487"/>
            <a:ext cx="10363826" cy="5255669"/>
          </a:xfrm>
        </p:spPr>
        <p:txBody>
          <a:bodyPr>
            <a:normAutofit fontScale="92500"/>
          </a:bodyPr>
          <a:lstStyle/>
          <a:p>
            <a:pPr marL="0" indent="0">
              <a:buNone/>
            </a:pPr>
            <a:r>
              <a:rPr lang="en-US" sz="2800" cap="none" dirty="0"/>
              <a:t>5.  Every contraction is introduced individually.</a:t>
            </a:r>
          </a:p>
          <a:p>
            <a:pPr marL="0" indent="0">
              <a:buNone/>
            </a:pPr>
            <a:r>
              <a:rPr lang="en-US" sz="2800" cap="none" dirty="0"/>
              <a:t>6.  No contraction is used in the sentences until it has been presented as a lesson.</a:t>
            </a:r>
          </a:p>
          <a:p>
            <a:pPr marL="0" indent="0">
              <a:buNone/>
            </a:pPr>
            <a:endParaRPr lang="en-US" sz="800" cap="none" dirty="0"/>
          </a:p>
          <a:p>
            <a:pPr marL="0" indent="0">
              <a:buNone/>
            </a:pPr>
            <a:r>
              <a:rPr lang="en-US" sz="2800" cap="none" dirty="0"/>
              <a:t>7. The same new contraction is used numerous times in one sentence.</a:t>
            </a:r>
          </a:p>
          <a:p>
            <a:pPr marL="0" indent="0">
              <a:buNone/>
            </a:pPr>
            <a:r>
              <a:rPr lang="en-US" sz="2800" cap="none" dirty="0"/>
              <a:t>8. All previously taught contractions are used repeatedly throughout the book, to give continued practice.</a:t>
            </a:r>
          </a:p>
          <a:p>
            <a:pPr marL="0" indent="0">
              <a:buNone/>
            </a:pPr>
            <a:r>
              <a:rPr lang="en-US" sz="800" cap="none" dirty="0"/>
              <a:t> </a:t>
            </a:r>
            <a:br>
              <a:rPr lang="en-US" sz="2800" cap="none" dirty="0"/>
            </a:br>
            <a:r>
              <a:rPr lang="en-US" sz="2800" cap="none" dirty="0"/>
              <a:t>9. Lots of repetition of contractions-builds confidence!</a:t>
            </a:r>
            <a:endParaRPr lang="en-US" sz="800" cap="none" dirty="0"/>
          </a:p>
          <a:p>
            <a:pPr marL="0" indent="0">
              <a:buNone/>
            </a:pPr>
            <a:endParaRPr lang="en-US" sz="900" cap="none" dirty="0"/>
          </a:p>
          <a:p>
            <a:pPr marL="0" indent="0">
              <a:buNone/>
            </a:pPr>
            <a:r>
              <a:rPr lang="en-US" sz="2800" cap="none" dirty="0"/>
              <a:t>10. Stairstep format makes it easy for teacher to decide where to begin.</a:t>
            </a:r>
          </a:p>
          <a:p>
            <a:pPr marL="0" indent="0">
              <a:buNone/>
            </a:pPr>
            <a:endParaRPr lang="en-US" cap="none" dirty="0"/>
          </a:p>
        </p:txBody>
      </p:sp>
    </p:spTree>
    <p:extLst>
      <p:ext uri="{BB962C8B-B14F-4D97-AF65-F5344CB8AC3E}">
        <p14:creationId xmlns:p14="http://schemas.microsoft.com/office/powerpoint/2010/main" val="303357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4C7E-2845-F14D-A5B8-D616F7068980}"/>
              </a:ext>
            </a:extLst>
          </p:cNvPr>
          <p:cNvSpPr>
            <a:spLocks noGrp="1"/>
          </p:cNvSpPr>
          <p:nvPr>
            <p:ph type="title"/>
          </p:nvPr>
        </p:nvSpPr>
        <p:spPr>
          <a:xfrm>
            <a:off x="1070490" y="347870"/>
            <a:ext cx="10364451" cy="427384"/>
          </a:xfrm>
        </p:spPr>
        <p:txBody>
          <a:bodyPr>
            <a:noAutofit/>
          </a:bodyPr>
          <a:lstStyle/>
          <a:p>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Actual </a:t>
            </a:r>
            <a:r>
              <a:rPr lang="en-US" dirty="0" err="1">
                <a:latin typeface="Arial" panose="020B0604020202020204" pitchFamily="34" charset="0"/>
                <a:cs typeface="Arial" panose="020B0604020202020204" pitchFamily="34" charset="0"/>
              </a:rPr>
              <a:t>tactuals</a:t>
            </a:r>
            <a:r>
              <a:rPr lang="en-US" dirty="0">
                <a:latin typeface="Arial" panose="020B0604020202020204" pitchFamily="34" charset="0"/>
                <a:cs typeface="Arial" panose="020B0604020202020204" pitchFamily="34" charset="0"/>
              </a:rPr>
              <a:t> braille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18D9E8-330D-524A-AA1A-69E702D028B5}"/>
              </a:ext>
            </a:extLst>
          </p:cNvPr>
          <p:cNvSpPr>
            <a:spLocks noGrp="1"/>
          </p:cNvSpPr>
          <p:nvPr>
            <p:ph sz="quarter" idx="13"/>
          </p:nvPr>
        </p:nvSpPr>
        <p:spPr>
          <a:xfrm>
            <a:off x="913774" y="914401"/>
            <a:ext cx="10363826" cy="5326912"/>
          </a:xfrm>
        </p:spPr>
        <p:txBody>
          <a:bodyPr>
            <a:noAutofit/>
          </a:bodyPr>
          <a:lstStyle/>
          <a:p>
            <a:pPr marL="0" indent="0" algn="ctr">
              <a:buNone/>
            </a:pPr>
            <a:endParaRPr lang="en-US" sz="3200" dirty="0">
              <a:latin typeface="Arial" panose="020B0604020202020204" pitchFamily="34" charset="0"/>
              <a:cs typeface="Arial" panose="020B0604020202020204" pitchFamily="34" charset="0"/>
            </a:endParaRPr>
          </a:p>
          <a:p>
            <a:pPr marL="0" indent="0" algn="ctr">
              <a:buNone/>
            </a:pPr>
            <a:endParaRPr lang="en-US" sz="32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algn="ctr">
              <a:buNone/>
            </a:pPr>
            <a:r>
              <a:rPr lang="en-US" sz="3200" dirty="0">
                <a:latin typeface="Arial" panose="020B0604020202020204" pitchFamily="34" charset="0"/>
                <a:cs typeface="Arial" panose="020B0604020202020204" pitchFamily="34" charset="0"/>
              </a:rPr>
              <a:t>www.Actualtactuals.com</a:t>
            </a:r>
          </a:p>
          <a:p>
            <a:pPr marL="0" indent="0" algn="ctr">
              <a:buNone/>
            </a:pPr>
            <a:endParaRPr lang="en-US" sz="800" u="sng" dirty="0">
              <a:latin typeface="Arial" panose="020B0604020202020204" pitchFamily="34" charset="0"/>
              <a:cs typeface="Arial" panose="020B0604020202020204" pitchFamily="34" charset="0"/>
            </a:endParaRPr>
          </a:p>
          <a:p>
            <a:pPr marL="0" indent="0" algn="ctr">
              <a:buNone/>
            </a:pPr>
            <a:r>
              <a:rPr lang="en-US" sz="3200" dirty="0">
                <a:latin typeface="Arial" panose="020B0604020202020204" pitchFamily="34" charset="0"/>
                <a:cs typeface="Arial" panose="020B0604020202020204" pitchFamily="34" charset="0"/>
              </a:rPr>
              <a:t>actualtactuals@gmail.com</a:t>
            </a:r>
          </a:p>
          <a:p>
            <a:pPr marL="0" indent="0" algn="ctr">
              <a:buNone/>
            </a:pPr>
            <a:endParaRPr lang="en-US" sz="800" u="sng" dirty="0">
              <a:latin typeface="Arial" panose="020B0604020202020204" pitchFamily="34" charset="0"/>
              <a:cs typeface="Arial" panose="020B0604020202020204" pitchFamily="34" charset="0"/>
            </a:endParaRPr>
          </a:p>
          <a:p>
            <a:pPr marL="0" indent="0" algn="ctr">
              <a:buNone/>
            </a:pPr>
            <a:r>
              <a:rPr lang="en-US" sz="3600" dirty="0">
                <a:latin typeface="Arial" panose="020B0604020202020204" pitchFamily="34" charset="0"/>
                <a:cs typeface="Arial" panose="020B0604020202020204" pitchFamily="34" charset="0"/>
              </a:rPr>
              <a:t>1-516-434-1506</a:t>
            </a:r>
          </a:p>
        </p:txBody>
      </p:sp>
    </p:spTree>
    <p:extLst>
      <p:ext uri="{BB962C8B-B14F-4D97-AF65-F5344CB8AC3E}">
        <p14:creationId xmlns:p14="http://schemas.microsoft.com/office/powerpoint/2010/main" val="3994759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895FA-874B-C545-A696-B35BDCDF8810}"/>
              </a:ext>
            </a:extLst>
          </p:cNvPr>
          <p:cNvSpPr>
            <a:spLocks noGrp="1"/>
          </p:cNvSpPr>
          <p:nvPr>
            <p:ph type="title"/>
          </p:nvPr>
        </p:nvSpPr>
        <p:spPr>
          <a:xfrm>
            <a:off x="1311339" y="-13962"/>
            <a:ext cx="10364451" cy="1596177"/>
          </a:xfrm>
        </p:spPr>
        <p:txBody>
          <a:bodyPr>
            <a:noAutofit/>
          </a:bodyPr>
          <a:lstStyle/>
          <a:p>
            <a:br>
              <a:rPr lang="en-US" sz="2400" dirty="0"/>
            </a:br>
            <a:r>
              <a:rPr lang="en-US" sz="2400" dirty="0"/>
              <a:t>The same new Contraction is used numerous times in one sentence.</a:t>
            </a:r>
            <a:br>
              <a:rPr lang="en-US" sz="2400" dirty="0"/>
            </a:br>
            <a:br>
              <a:rPr lang="en-US" sz="2400" dirty="0"/>
            </a:br>
            <a:r>
              <a:rPr lang="en-US" sz="2400" cap="none" dirty="0">
                <a:latin typeface="Arial" panose="020B0604020202020204" pitchFamily="34" charset="0"/>
              </a:rPr>
              <a:t>A lot of repetition of contractions, so that students can feel secure</a:t>
            </a:r>
            <a:br>
              <a:rPr lang="en-US" sz="2400" cap="none" dirty="0">
                <a:latin typeface="Arial" panose="020B0604020202020204" pitchFamily="34" charset="0"/>
              </a:rPr>
            </a:br>
            <a:r>
              <a:rPr lang="en-US" sz="2400" cap="none" dirty="0">
                <a:latin typeface="Arial" panose="020B0604020202020204" pitchFamily="34" charset="0"/>
              </a:rPr>
              <a:t> in both reading and writing. Easy words. New words and concepts. Sentences promote discussion.</a:t>
            </a:r>
            <a:br>
              <a:rPr lang="en-US" sz="2400" cap="none" dirty="0">
                <a:latin typeface="Arial" panose="020B0604020202020204" pitchFamily="34" charset="0"/>
              </a:rPr>
            </a:br>
            <a:endParaRPr lang="en-US" sz="2400" dirty="0"/>
          </a:p>
        </p:txBody>
      </p:sp>
      <p:sp>
        <p:nvSpPr>
          <p:cNvPr id="6" name="Content Placeholder 5">
            <a:extLst>
              <a:ext uri="{FF2B5EF4-FFF2-40B4-BE49-F238E27FC236}">
                <a16:creationId xmlns:a16="http://schemas.microsoft.com/office/drawing/2014/main" id="{1FF4CC67-348F-9145-BEB2-46EFDB522518}"/>
              </a:ext>
            </a:extLst>
          </p:cNvPr>
          <p:cNvSpPr>
            <a:spLocks noGrp="1"/>
          </p:cNvSpPr>
          <p:nvPr>
            <p:ph sz="quarter" idx="13"/>
          </p:nvPr>
        </p:nvSpPr>
        <p:spPr>
          <a:xfrm>
            <a:off x="227974" y="1909892"/>
            <a:ext cx="5106026" cy="4570421"/>
          </a:xfrm>
        </p:spPr>
        <p:txBody>
          <a:bodyPr>
            <a:normAutofit/>
          </a:bodyPr>
          <a:lstStyle/>
          <a:p>
            <a:pPr marL="457200" indent="-457200">
              <a:buAutoNum type="arabicPeriod"/>
            </a:pP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o </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ews gum. </a:t>
            </a:r>
          </a:p>
          <a:p>
            <a:pPr marL="457200" indent="-457200">
              <a:buAutoNum type="arabicPeriod"/>
            </a:pP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ad has a wat</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 </a:t>
            </a:r>
          </a:p>
          <a:p>
            <a:pPr marL="457200" indent="-457200">
              <a:buAutoNum type="arabicPeriod"/>
            </a:pPr>
            <a:r>
              <a:rPr lang="en-US" sz="2400" cap="none" dirty="0">
                <a:latin typeface="Gotham Book" panose="02000604040000020004" pitchFamily="2" charset="0"/>
              </a:rPr>
              <a:t>I will scrat</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 an it</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 </a:t>
            </a:r>
          </a:p>
          <a:p>
            <a:pPr marL="0" indent="0">
              <a:buNone/>
            </a:pPr>
            <a:r>
              <a:rPr lang="en-US" sz="2400" cap="none" dirty="0">
                <a:latin typeface="Gotham Book" panose="02000604040000020004" pitchFamily="2" charset="0"/>
              </a:rPr>
              <a:t>4. Baby </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icks act cute. </a:t>
            </a:r>
          </a:p>
          <a:p>
            <a:pPr marL="0" indent="0">
              <a:buNone/>
            </a:pPr>
            <a:r>
              <a:rPr lang="en-US" sz="2400" cap="none" dirty="0">
                <a:latin typeface="Gotham Book" panose="02000604040000020004" pitchFamily="2" charset="0"/>
              </a:rPr>
              <a:t>5. Can he cat</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 this ball?</a:t>
            </a:r>
          </a:p>
          <a:p>
            <a:pPr marL="0" indent="0">
              <a:buNone/>
            </a:pPr>
            <a:r>
              <a:rPr lang="en-US" sz="2400" cap="none" dirty="0">
                <a:latin typeface="Gotham Book" panose="02000604040000020004" pitchFamily="2" charset="0"/>
              </a:rPr>
              <a:t>6. I will </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eck on the baby.</a:t>
            </a:r>
          </a:p>
          <a:p>
            <a:pPr marL="0" indent="0">
              <a:buNone/>
            </a:pPr>
            <a:r>
              <a:rPr lang="en-US" sz="2400" cap="none" dirty="0">
                <a:latin typeface="Gotham Book" panose="02000604040000020004" pitchFamily="2" charset="0"/>
              </a:rPr>
              <a:t>7. This candy is very </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ewy.</a:t>
            </a:r>
          </a:p>
          <a:p>
            <a:pPr marL="0" indent="0">
              <a:buNone/>
            </a:pPr>
            <a:r>
              <a:rPr lang="en-US" sz="2400" cap="none" dirty="0">
                <a:latin typeface="Gotham Book" panose="02000604040000020004" pitchFamily="2" charset="0"/>
              </a:rPr>
              <a:t>8. Can a </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imp cat</a:t>
            </a:r>
            <a:r>
              <a:rPr lang="en-US" sz="2400" cap="none" dirty="0">
                <a:solidFill>
                  <a:srgbClr val="FF0000"/>
                </a:solidFill>
                <a:latin typeface="Gotham Book" panose="02000604040000020004" pitchFamily="2" charset="0"/>
              </a:rPr>
              <a:t>ch</a:t>
            </a:r>
            <a:r>
              <a:rPr lang="en-US" sz="2400" cap="none" dirty="0">
                <a:latin typeface="Gotham Book" panose="02000604040000020004" pitchFamily="2" charset="0"/>
              </a:rPr>
              <a:t> a ball?</a:t>
            </a:r>
          </a:p>
          <a:p>
            <a:pPr marL="0" indent="0">
              <a:buNone/>
            </a:pPr>
            <a:endParaRPr lang="en-US" sz="2400" dirty="0"/>
          </a:p>
          <a:p>
            <a:pPr marL="0" indent="0">
              <a:buNone/>
            </a:pPr>
            <a:endParaRPr lang="en-US" sz="2400" dirty="0"/>
          </a:p>
          <a:p>
            <a:endParaRPr lang="en-US" sz="2400" dirty="0"/>
          </a:p>
        </p:txBody>
      </p:sp>
      <p:sp>
        <p:nvSpPr>
          <p:cNvPr id="7" name="Content Placeholder 6">
            <a:extLst>
              <a:ext uri="{FF2B5EF4-FFF2-40B4-BE49-F238E27FC236}">
                <a16:creationId xmlns:a16="http://schemas.microsoft.com/office/drawing/2014/main" id="{F46A8663-9972-B143-9EFA-6121706C5027}"/>
              </a:ext>
            </a:extLst>
          </p:cNvPr>
          <p:cNvSpPr>
            <a:spLocks noGrp="1"/>
          </p:cNvSpPr>
          <p:nvPr>
            <p:ph sz="quarter" idx="14"/>
          </p:nvPr>
        </p:nvSpPr>
        <p:spPr>
          <a:xfrm>
            <a:off x="5953539" y="1909892"/>
            <a:ext cx="5105400" cy="4073466"/>
          </a:xfrm>
        </p:spPr>
        <p:txBody>
          <a:bodyPr>
            <a:normAutofit/>
          </a:bodyPr>
          <a:lstStyle/>
          <a:p>
            <a:pPr marL="0" indent="0">
              <a:buNone/>
            </a:pPr>
            <a:r>
              <a:rPr lang="en-US" sz="2400" cap="none" dirty="0">
                <a:latin typeface="Arial" panose="020B0604020202020204" pitchFamily="34" charset="0"/>
                <a:cs typeface="Arial" panose="020B0604020202020204" pitchFamily="34" charset="0"/>
              </a:rPr>
              <a:t>A. In print, stairsteps from easier to more challenging.</a:t>
            </a:r>
          </a:p>
          <a:p>
            <a:pPr marL="0" indent="0">
              <a:buNone/>
            </a:pPr>
            <a:r>
              <a:rPr lang="en-US" sz="2400" cap="none" dirty="0">
                <a:latin typeface="Arial" panose="020B0604020202020204" pitchFamily="34" charset="0"/>
                <a:cs typeface="Arial" panose="020B0604020202020204" pitchFamily="34" charset="0"/>
              </a:rPr>
              <a:t>B. Mostly multiple use of contractions in 1 sentence.</a:t>
            </a:r>
          </a:p>
          <a:p>
            <a:pPr marL="0" indent="0">
              <a:buNone/>
            </a:pPr>
            <a:r>
              <a:rPr lang="en-US" sz="2400" cap="none" dirty="0">
                <a:latin typeface="Arial" panose="020B0604020202020204" pitchFamily="34" charset="0"/>
                <a:cs typeface="Arial" panose="020B0604020202020204" pitchFamily="34" charset="0"/>
              </a:rPr>
              <a:t>C. Use for braille reading and writing assessment.</a:t>
            </a:r>
          </a:p>
          <a:p>
            <a:pPr marL="0" indent="0">
              <a:buNone/>
            </a:pPr>
            <a:r>
              <a:rPr lang="en-US" sz="2400" cap="none" dirty="0">
                <a:latin typeface="Arial" panose="020B0604020202020204" pitchFamily="34" charset="0"/>
                <a:cs typeface="Arial" panose="020B0604020202020204" pitchFamily="34" charset="0"/>
              </a:rPr>
              <a:t>D. Use assessment to produce IEP goals.</a:t>
            </a:r>
          </a:p>
          <a:p>
            <a:pPr marL="0" indent="0">
              <a:buNone/>
            </a:pPr>
            <a:endParaRPr lang="en-US" dirty="0"/>
          </a:p>
        </p:txBody>
      </p:sp>
    </p:spTree>
    <p:extLst>
      <p:ext uri="{BB962C8B-B14F-4D97-AF65-F5344CB8AC3E}">
        <p14:creationId xmlns:p14="http://schemas.microsoft.com/office/powerpoint/2010/main" val="1157553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54D0-3785-0040-9A1C-EB90E99C752D}"/>
              </a:ext>
            </a:extLst>
          </p:cNvPr>
          <p:cNvSpPr>
            <a:spLocks noGrp="1"/>
          </p:cNvSpPr>
          <p:nvPr>
            <p:ph type="title"/>
          </p:nvPr>
        </p:nvSpPr>
        <p:spPr>
          <a:xfrm>
            <a:off x="913775" y="618518"/>
            <a:ext cx="10364451" cy="497902"/>
          </a:xfrm>
        </p:spPr>
        <p:txBody>
          <a:bodyPr>
            <a:normAutofit fontScale="90000"/>
          </a:bodyPr>
          <a:lstStyle/>
          <a:p>
            <a:r>
              <a:rPr lang="en-US" dirty="0"/>
              <a:t>Why it is easy to use? </a:t>
            </a:r>
            <a:r>
              <a:rPr lang="en-US" sz="2200" dirty="0"/>
              <a:t>Slide 3</a:t>
            </a:r>
          </a:p>
        </p:txBody>
      </p:sp>
      <p:sp>
        <p:nvSpPr>
          <p:cNvPr id="3" name="Content Placeholder 2">
            <a:extLst>
              <a:ext uri="{FF2B5EF4-FFF2-40B4-BE49-F238E27FC236}">
                <a16:creationId xmlns:a16="http://schemas.microsoft.com/office/drawing/2014/main" id="{BE2FEB0B-4006-6242-86FE-D458EF9A3726}"/>
              </a:ext>
            </a:extLst>
          </p:cNvPr>
          <p:cNvSpPr>
            <a:spLocks noGrp="1"/>
          </p:cNvSpPr>
          <p:nvPr>
            <p:ph sz="quarter" idx="13"/>
          </p:nvPr>
        </p:nvSpPr>
        <p:spPr>
          <a:xfrm>
            <a:off x="913774" y="1265274"/>
            <a:ext cx="10363826" cy="4525925"/>
          </a:xfrm>
        </p:spPr>
        <p:txBody>
          <a:bodyPr>
            <a:normAutofit/>
          </a:bodyPr>
          <a:lstStyle/>
          <a:p>
            <a:pPr marL="0" indent="0">
              <a:buNone/>
            </a:pPr>
            <a:endParaRPr lang="en-US" cap="none" dirty="0">
              <a:latin typeface="Gotham Book" panose="02000604040000020004" pitchFamily="2" charset="0"/>
            </a:endParaRPr>
          </a:p>
          <a:p>
            <a:pPr marL="0" indent="0">
              <a:buNone/>
            </a:pPr>
            <a:r>
              <a:rPr lang="en-US" sz="2800" cap="none" dirty="0">
                <a:latin typeface="Gotham Book" panose="02000604040000020004" pitchFamily="2" charset="0"/>
              </a:rPr>
              <a:t>11. Contains hints or mnemonic devices to help remember some letters, contractions, or punctuation that are commonly confused. </a:t>
            </a:r>
          </a:p>
          <a:p>
            <a:pPr marL="0" indent="0">
              <a:buNone/>
            </a:pPr>
            <a:r>
              <a:rPr lang="en-US" sz="2800" cap="none" dirty="0">
                <a:latin typeface="Gotham Book" panose="02000604040000020004" pitchFamily="2" charset="0"/>
              </a:rPr>
              <a:t>These include: and, </a:t>
            </a:r>
            <a:r>
              <a:rPr lang="en-US" sz="2800" cap="none" dirty="0" err="1">
                <a:latin typeface="Gotham Book" panose="02000604040000020004" pitchFamily="2" charset="0"/>
              </a:rPr>
              <a:t>st</a:t>
            </a:r>
            <a:r>
              <a:rPr lang="en-US" sz="2800" cap="none" dirty="0">
                <a:latin typeface="Gotham Book" panose="02000604040000020004" pitchFamily="2" charset="0"/>
              </a:rPr>
              <a:t>, with, ., ?, !, among others.</a:t>
            </a:r>
          </a:p>
          <a:p>
            <a:pPr marL="0" indent="0">
              <a:buNone/>
            </a:pPr>
            <a:r>
              <a:rPr lang="en-US" sz="2800" cap="none" dirty="0">
                <a:latin typeface="Gotham Book" panose="02000604040000020004" pitchFamily="2" charset="0"/>
              </a:rPr>
              <a:t>12. Braille contractions that are used in different ways are introduced in separate sections (next slide).</a:t>
            </a:r>
          </a:p>
          <a:p>
            <a:pPr marL="0" indent="0">
              <a:buNone/>
            </a:pPr>
            <a:r>
              <a:rPr lang="en-US" sz="2800" cap="none" dirty="0">
                <a:latin typeface="Gotham Book" panose="02000604040000020004" pitchFamily="2" charset="0"/>
              </a:rPr>
              <a:t>13. Rules are included at the beginning of every Lesson.</a:t>
            </a:r>
          </a:p>
          <a:p>
            <a:endParaRPr lang="en-US" dirty="0"/>
          </a:p>
        </p:txBody>
      </p:sp>
    </p:spTree>
    <p:extLst>
      <p:ext uri="{BB962C8B-B14F-4D97-AF65-F5344CB8AC3E}">
        <p14:creationId xmlns:p14="http://schemas.microsoft.com/office/powerpoint/2010/main" val="1389470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6774-AAAB-994E-9DB6-CF203BAEF55B}"/>
              </a:ext>
            </a:extLst>
          </p:cNvPr>
          <p:cNvSpPr>
            <a:spLocks noGrp="1"/>
          </p:cNvSpPr>
          <p:nvPr>
            <p:ph type="title"/>
          </p:nvPr>
        </p:nvSpPr>
        <p:spPr>
          <a:xfrm>
            <a:off x="913149" y="449185"/>
            <a:ext cx="10364451" cy="922415"/>
          </a:xfrm>
        </p:spPr>
        <p:txBody>
          <a:bodyPr>
            <a:normAutofit/>
          </a:bodyPr>
          <a:lstStyle/>
          <a:p>
            <a:r>
              <a:rPr lang="en-US" sz="2400" cap="none" dirty="0">
                <a:latin typeface="Gotham Book" panose="02000604040000020004" pitchFamily="2" charset="0"/>
              </a:rPr>
              <a:t>Contractions that are used in different ways are </a:t>
            </a:r>
            <a:br>
              <a:rPr lang="en-US" sz="2400" cap="none" dirty="0">
                <a:latin typeface="Gotham Book" panose="02000604040000020004" pitchFamily="2" charset="0"/>
              </a:rPr>
            </a:br>
            <a:r>
              <a:rPr lang="en-US" sz="2400" cap="none" dirty="0">
                <a:latin typeface="Gotham Book" panose="02000604040000020004" pitchFamily="2" charset="0"/>
              </a:rPr>
              <a:t>introduced in separate sections</a:t>
            </a:r>
          </a:p>
        </p:txBody>
      </p:sp>
      <p:sp>
        <p:nvSpPr>
          <p:cNvPr id="3" name="Content Placeholder 2">
            <a:extLst>
              <a:ext uri="{FF2B5EF4-FFF2-40B4-BE49-F238E27FC236}">
                <a16:creationId xmlns:a16="http://schemas.microsoft.com/office/drawing/2014/main" id="{90C8AC2F-AA6E-8645-ABC1-ACD070CF9406}"/>
              </a:ext>
            </a:extLst>
          </p:cNvPr>
          <p:cNvSpPr>
            <a:spLocks noGrp="1"/>
          </p:cNvSpPr>
          <p:nvPr>
            <p:ph sz="quarter" idx="13"/>
          </p:nvPr>
        </p:nvSpPr>
        <p:spPr>
          <a:xfrm>
            <a:off x="913774" y="1371600"/>
            <a:ext cx="10363826" cy="5317067"/>
          </a:xfrm>
        </p:spPr>
        <p:txBody>
          <a:bodyPr>
            <a:noAutofit/>
          </a:bodyPr>
          <a:lstStyle/>
          <a:p>
            <a:pPr marL="0" indent="0">
              <a:buNone/>
            </a:pPr>
            <a:r>
              <a:rPr lang="en-US" b="1" u="sng" cap="none" dirty="0">
                <a:latin typeface="Gotham Book" panose="02000604040000020004" pitchFamily="2" charset="0"/>
              </a:rPr>
              <a:t>From Lesson 8A (Strong Wordsigns) </a:t>
            </a:r>
          </a:p>
          <a:p>
            <a:pPr marL="0" indent="0">
              <a:buNone/>
            </a:pPr>
            <a:r>
              <a:rPr lang="en-US" cap="none" dirty="0">
                <a:solidFill>
                  <a:srgbClr val="FF0000"/>
                </a:solidFill>
                <a:latin typeface="Gotham Book" panose="02000604040000020004" pitchFamily="2" charset="0"/>
              </a:rPr>
              <a:t>Red = New Contractions      </a:t>
            </a:r>
            <a:r>
              <a:rPr lang="en-US" cap="none" dirty="0">
                <a:solidFill>
                  <a:srgbClr val="00B050"/>
                </a:solidFill>
                <a:latin typeface="Gotham Book" panose="02000604040000020004" pitchFamily="2" charset="0"/>
              </a:rPr>
              <a:t>Green = Previous      </a:t>
            </a:r>
            <a:r>
              <a:rPr lang="en-US" cap="none" dirty="0">
                <a:latin typeface="Gotham Book" panose="02000604040000020004" pitchFamily="2" charset="0"/>
              </a:rPr>
              <a:t>Black = uncontracted</a:t>
            </a:r>
          </a:p>
          <a:p>
            <a:pPr marL="0" indent="0">
              <a:buNone/>
            </a:pPr>
            <a:r>
              <a:rPr lang="en-US" sz="2400" cap="none" dirty="0">
                <a:solidFill>
                  <a:srgbClr val="00B050"/>
                </a:solidFill>
                <a:latin typeface="Gotham Book" panose="02000604040000020004" pitchFamily="2" charset="0"/>
              </a:rPr>
              <a:t>Wh</a:t>
            </a:r>
            <a:r>
              <a:rPr lang="en-US" sz="2400" cap="none" dirty="0">
                <a:latin typeface="Gotham Book" panose="02000604040000020004" pitchFamily="2" charset="0"/>
              </a:rPr>
              <a:t>at </a:t>
            </a:r>
            <a:r>
              <a:rPr lang="en-US" sz="2400" cap="none" dirty="0">
                <a:solidFill>
                  <a:srgbClr val="FF0000"/>
                </a:solidFill>
                <a:latin typeface="Gotham Book" panose="02000604040000020004" pitchFamily="2" charset="0"/>
              </a:rPr>
              <a:t>day </a:t>
            </a:r>
            <a:r>
              <a:rPr lang="en-US" sz="2400" cap="none" dirty="0">
                <a:latin typeface="Gotham Book" panose="02000604040000020004" pitchFamily="2" charset="0"/>
              </a:rPr>
              <a:t>is </a:t>
            </a:r>
            <a:r>
              <a:rPr lang="en-US" sz="2400" cap="none" dirty="0">
                <a:solidFill>
                  <a:srgbClr val="00B050"/>
                </a:solidFill>
                <a:latin typeface="Gotham Book" panose="02000604040000020004" pitchFamily="2" charset="0"/>
              </a:rPr>
              <a:t>this</a:t>
            </a:r>
            <a:r>
              <a:rPr lang="en-US" sz="2400" cap="none" dirty="0">
                <a:latin typeface="Gotham Book" panose="02000604040000020004" pitchFamily="2" charset="0"/>
              </a:rPr>
              <a:t>?</a:t>
            </a:r>
          </a:p>
          <a:p>
            <a:pPr marL="0" indent="0">
              <a:buNone/>
            </a:pPr>
            <a:r>
              <a:rPr lang="en-US" sz="2400" cap="none" dirty="0">
                <a:solidFill>
                  <a:srgbClr val="00B050"/>
                </a:solidFill>
                <a:latin typeface="Gotham Book" panose="02000604040000020004" pitchFamily="2" charset="0"/>
              </a:rPr>
              <a:t>The</a:t>
            </a:r>
            <a:r>
              <a:rPr lang="en-US" sz="2400" cap="none" dirty="0">
                <a:latin typeface="Gotham Book" panose="02000604040000020004" pitchFamily="2" charset="0"/>
              </a:rPr>
              <a:t> </a:t>
            </a:r>
            <a:r>
              <a:rPr lang="en-US" sz="2400" cap="none" dirty="0">
                <a:solidFill>
                  <a:srgbClr val="FF0000"/>
                </a:solidFill>
                <a:latin typeface="Gotham Book" panose="02000604040000020004" pitchFamily="2" charset="0"/>
              </a:rPr>
              <a:t>day</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was</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en</a:t>
            </a:r>
            <a:r>
              <a:rPr lang="en-US" sz="2400" cap="none" dirty="0">
                <a:latin typeface="Gotham Book" panose="02000604040000020004" pitchFamily="2" charset="0"/>
              </a:rPr>
              <a:t>d</a:t>
            </a:r>
            <a:r>
              <a:rPr lang="en-US" sz="2400" cap="none" dirty="0">
                <a:solidFill>
                  <a:srgbClr val="00B050"/>
                </a:solidFill>
                <a:latin typeface="Gotham Book" panose="02000604040000020004" pitchFamily="2" charset="0"/>
              </a:rPr>
              <a:t>ing</a:t>
            </a:r>
            <a:r>
              <a:rPr lang="en-US" sz="2400" cap="none" dirty="0">
                <a:latin typeface="Gotham Book" panose="02000604040000020004" pitchFamily="2" charset="0"/>
              </a:rPr>
              <a:t>.</a:t>
            </a:r>
          </a:p>
          <a:p>
            <a:pPr marL="0" indent="0">
              <a:buNone/>
            </a:pPr>
            <a:r>
              <a:rPr lang="en-US" b="1" u="sng" cap="none" dirty="0">
                <a:latin typeface="Gotham Book" panose="02000604040000020004" pitchFamily="2" charset="0"/>
              </a:rPr>
              <a:t>From Lesson 8B (Strong Groupsigns)</a:t>
            </a:r>
          </a:p>
          <a:p>
            <a:pPr marL="0" indent="0">
              <a:buNone/>
            </a:pPr>
            <a:r>
              <a:rPr lang="en-US" sz="2400" cap="none" dirty="0">
                <a:latin typeface="Gotham Book" panose="02000604040000020004" pitchFamily="2" charset="0"/>
              </a:rPr>
              <a:t>Fri</a:t>
            </a:r>
            <a:r>
              <a:rPr lang="en-US" sz="2400" cap="none" dirty="0">
                <a:solidFill>
                  <a:srgbClr val="FF0000"/>
                </a:solidFill>
                <a:latin typeface="Gotham Book" panose="02000604040000020004" pitchFamily="2" charset="0"/>
              </a:rPr>
              <a:t>day</a:t>
            </a:r>
            <a:r>
              <a:rPr lang="en-US" sz="2400" cap="none" dirty="0">
                <a:latin typeface="Gotham Book" panose="02000604040000020004" pitchFamily="2" charset="0"/>
              </a:rPr>
              <a:t> is pay</a:t>
            </a:r>
            <a:r>
              <a:rPr lang="en-US" sz="2400" cap="none" dirty="0">
                <a:solidFill>
                  <a:srgbClr val="FF0000"/>
                </a:solidFill>
                <a:latin typeface="Gotham Book" panose="02000604040000020004" pitchFamily="2" charset="0"/>
              </a:rPr>
              <a:t>day</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for</a:t>
            </a:r>
            <a:r>
              <a:rPr lang="en-US" sz="2400" cap="none" dirty="0">
                <a:latin typeface="Gotham Book" panose="02000604040000020004" pitchFamily="2" charset="0"/>
              </a:rPr>
              <a:t> me.</a:t>
            </a:r>
          </a:p>
          <a:p>
            <a:pPr marL="0" indent="0">
              <a:buNone/>
            </a:pPr>
            <a:r>
              <a:rPr lang="en-US" sz="2400" cap="none" dirty="0">
                <a:latin typeface="Gotham Book" panose="02000604040000020004" pitchFamily="2" charset="0"/>
              </a:rPr>
              <a:t>My bir</a:t>
            </a:r>
            <a:r>
              <a:rPr lang="en-US" sz="2400" cap="none" dirty="0">
                <a:solidFill>
                  <a:srgbClr val="00B050"/>
                </a:solidFill>
                <a:latin typeface="Gotham Book" panose="02000604040000020004" pitchFamily="2" charset="0"/>
              </a:rPr>
              <a:t>th</a:t>
            </a:r>
            <a:r>
              <a:rPr lang="en-US" sz="2400" cap="none" dirty="0">
                <a:solidFill>
                  <a:srgbClr val="FF0000"/>
                </a:solidFill>
                <a:latin typeface="Gotham Book" panose="02000604040000020004" pitchFamily="2" charset="0"/>
              </a:rPr>
              <a:t>day</a:t>
            </a:r>
            <a:r>
              <a:rPr lang="en-US" sz="2400" cap="none" dirty="0">
                <a:latin typeface="Gotham Book" panose="02000604040000020004" pitchFamily="2" charset="0"/>
              </a:rPr>
              <a:t> is next Satur</a:t>
            </a:r>
            <a:r>
              <a:rPr lang="en-US" sz="2400" cap="none" dirty="0">
                <a:solidFill>
                  <a:srgbClr val="FF0000"/>
                </a:solidFill>
                <a:latin typeface="Gotham Book" panose="02000604040000020004" pitchFamily="2" charset="0"/>
              </a:rPr>
              <a:t>day</a:t>
            </a:r>
            <a:r>
              <a:rPr lang="en-US" sz="2400" cap="none" dirty="0">
                <a:latin typeface="Gotham Book" panose="02000604040000020004" pitchFamily="2" charset="0"/>
              </a:rPr>
              <a:t>.</a:t>
            </a:r>
          </a:p>
          <a:p>
            <a:pPr marL="0" indent="0">
              <a:buNone/>
            </a:pPr>
            <a:r>
              <a:rPr lang="en-US" sz="2400" cap="none" dirty="0">
                <a:latin typeface="Gotham Book" panose="02000604040000020004" pitchFamily="2" charset="0"/>
              </a:rPr>
              <a:t>Did </a:t>
            </a:r>
            <a:r>
              <a:rPr lang="en-US" sz="2400" cap="none" dirty="0">
                <a:solidFill>
                  <a:srgbClr val="00B050"/>
                </a:solidFill>
                <a:latin typeface="Gotham Book" panose="02000604040000020004" pitchFamily="2" charset="0"/>
              </a:rPr>
              <a:t>you</a:t>
            </a:r>
            <a:r>
              <a:rPr lang="en-US" sz="2400" cap="none" dirty="0">
                <a:latin typeface="Gotham Book" panose="02000604040000020004" pitchFamily="2" charset="0"/>
              </a:rPr>
              <a:t> </a:t>
            </a:r>
            <a:r>
              <a:rPr lang="en-US" sz="2400" u="sng" cap="none" dirty="0" err="1">
                <a:solidFill>
                  <a:srgbClr val="FF0000"/>
                </a:solidFill>
                <a:latin typeface="Gotham Book" panose="02000604040000020004" pitchFamily="2" charset="0"/>
              </a:rPr>
              <a:t>under</a:t>
            </a:r>
            <a:r>
              <a:rPr lang="en-US" sz="2400" cap="none" dirty="0" err="1">
                <a:solidFill>
                  <a:srgbClr val="00B050"/>
                </a:solidFill>
                <a:latin typeface="Gotham Book" panose="02000604040000020004" pitchFamily="2" charset="0"/>
              </a:rPr>
              <a:t>st</a:t>
            </a:r>
            <a:r>
              <a:rPr lang="en-US" sz="2400" cap="none" dirty="0">
                <a:solidFill>
                  <a:srgbClr val="00B050"/>
                </a:solidFill>
                <a:latin typeface="Gotham Book" panose="02000604040000020004" pitchFamily="2" charset="0"/>
              </a:rPr>
              <a:t>/and</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the</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question</a:t>
            </a:r>
            <a:r>
              <a:rPr lang="en-US" sz="2400" cap="none" dirty="0">
                <a:latin typeface="Gotham Book" panose="02000604040000020004" pitchFamily="2" charset="0"/>
              </a:rPr>
              <a:t>s?</a:t>
            </a:r>
          </a:p>
          <a:p>
            <a:pPr marL="0" indent="0">
              <a:buNone/>
            </a:pPr>
            <a:r>
              <a:rPr lang="en-US" sz="2400" cap="none" dirty="0">
                <a:latin typeface="Gotham Book" panose="02000604040000020004" pitchFamily="2" charset="0"/>
              </a:rPr>
              <a:t>I </a:t>
            </a:r>
            <a:r>
              <a:rPr lang="en-US" sz="2400" u="sng" cap="none" dirty="0">
                <a:solidFill>
                  <a:srgbClr val="FF0000"/>
                </a:solidFill>
                <a:latin typeface="Gotham Book" panose="02000604040000020004" pitchFamily="2" charset="0"/>
              </a:rPr>
              <a:t>cannot</a:t>
            </a:r>
            <a:r>
              <a:rPr lang="en-US" sz="2400" cap="none" dirty="0">
                <a:latin typeface="Gotham Book" panose="02000604040000020004" pitchFamily="2" charset="0"/>
              </a:rPr>
              <a:t> </a:t>
            </a:r>
            <a:r>
              <a:rPr lang="en-US" sz="2400" u="sng" cap="none" dirty="0" err="1">
                <a:solidFill>
                  <a:srgbClr val="FF0000"/>
                </a:solidFill>
                <a:latin typeface="Gotham Book" panose="02000604040000020004" pitchFamily="2" charset="0"/>
              </a:rPr>
              <a:t>under</a:t>
            </a:r>
            <a:r>
              <a:rPr lang="en-US" sz="2400" cap="none" dirty="0" err="1">
                <a:solidFill>
                  <a:srgbClr val="00B050"/>
                </a:solidFill>
                <a:latin typeface="Gotham Book" panose="02000604040000020004" pitchFamily="2" charset="0"/>
              </a:rPr>
              <a:t>st</a:t>
            </a:r>
            <a:r>
              <a:rPr lang="en-US" sz="2400" cap="none" dirty="0">
                <a:solidFill>
                  <a:srgbClr val="00B050"/>
                </a:solidFill>
                <a:latin typeface="Gotham Book" panose="02000604040000020004" pitchFamily="2" charset="0"/>
              </a:rPr>
              <a:t>/and</a:t>
            </a:r>
            <a:r>
              <a:rPr lang="en-US" sz="2400" cap="none" dirty="0">
                <a:latin typeface="Gotham Book" panose="02000604040000020004" pitchFamily="2" charset="0"/>
              </a:rPr>
              <a:t> </a:t>
            </a:r>
            <a:r>
              <a:rPr lang="en-US" sz="2400" cap="none" dirty="0" err="1">
                <a:solidFill>
                  <a:srgbClr val="00B050"/>
                </a:solidFill>
                <a:latin typeface="Gotham Book" panose="02000604040000020004" pitchFamily="2" charset="0"/>
              </a:rPr>
              <a:t>wh</a:t>
            </a:r>
            <a:r>
              <a:rPr lang="en-US" sz="2400" cap="none" dirty="0">
                <a:solidFill>
                  <a:srgbClr val="00B050"/>
                </a:solidFill>
                <a:latin typeface="Gotham Book" panose="02000604040000020004" pitchFamily="2" charset="0"/>
              </a:rPr>
              <a:t>/</a:t>
            </a:r>
            <a:r>
              <a:rPr lang="en-US" sz="2400" cap="none" dirty="0" err="1">
                <a:solidFill>
                  <a:srgbClr val="00B050"/>
                </a:solidFill>
                <a:latin typeface="Gotham Book" panose="02000604040000020004" pitchFamily="2" charset="0"/>
              </a:rPr>
              <a:t>en</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and</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where</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those</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young</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people</a:t>
            </a:r>
            <a:r>
              <a:rPr lang="en-US" sz="2400" cap="none" dirty="0">
                <a:latin typeface="Gotham Book" panose="02000604040000020004" pitchFamily="2" charset="0"/>
              </a:rPr>
              <a:t> </a:t>
            </a:r>
            <a:r>
              <a:rPr lang="en-US" sz="2400" cap="none" dirty="0">
                <a:solidFill>
                  <a:srgbClr val="00B050"/>
                </a:solidFill>
                <a:latin typeface="Gotham Book" panose="02000604040000020004" pitchFamily="2" charset="0"/>
              </a:rPr>
              <a:t>do</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their</a:t>
            </a:r>
            <a:r>
              <a:rPr lang="en-US" sz="2400" cap="none" dirty="0">
                <a:latin typeface="Gotham Book" panose="02000604040000020004" pitchFamily="2" charset="0"/>
              </a:rPr>
              <a:t> </a:t>
            </a:r>
            <a:r>
              <a:rPr lang="en-US" sz="2400" u="sng" cap="none" dirty="0">
                <a:solidFill>
                  <a:srgbClr val="FF0000"/>
                </a:solidFill>
                <a:latin typeface="Gotham Book" panose="02000604040000020004" pitchFamily="2" charset="0"/>
              </a:rPr>
              <a:t>work</a:t>
            </a:r>
            <a:r>
              <a:rPr lang="en-US" sz="2400" cap="none" dirty="0">
                <a:latin typeface="Gotham Book" panose="02000604040000020004" pitchFamily="2" charset="0"/>
              </a:rPr>
              <a:t>.</a:t>
            </a:r>
          </a:p>
        </p:txBody>
      </p:sp>
    </p:spTree>
    <p:extLst>
      <p:ext uri="{BB962C8B-B14F-4D97-AF65-F5344CB8AC3E}">
        <p14:creationId xmlns:p14="http://schemas.microsoft.com/office/powerpoint/2010/main" val="76064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EB5A-85BA-6448-ABA1-0448FFFA23F7}"/>
              </a:ext>
            </a:extLst>
          </p:cNvPr>
          <p:cNvSpPr>
            <a:spLocks noGrp="1"/>
          </p:cNvSpPr>
          <p:nvPr>
            <p:ph type="title"/>
          </p:nvPr>
        </p:nvSpPr>
        <p:spPr>
          <a:xfrm>
            <a:off x="913775" y="606056"/>
            <a:ext cx="10364451" cy="1190846"/>
          </a:xfrm>
        </p:spPr>
        <p:txBody>
          <a:bodyPr/>
          <a:lstStyle/>
          <a:p>
            <a:r>
              <a:rPr lang="en-US" dirty="0"/>
              <a:t>challenges</a:t>
            </a:r>
          </a:p>
        </p:txBody>
      </p:sp>
      <p:sp>
        <p:nvSpPr>
          <p:cNvPr id="3" name="Content Placeholder 2">
            <a:extLst>
              <a:ext uri="{FF2B5EF4-FFF2-40B4-BE49-F238E27FC236}">
                <a16:creationId xmlns:a16="http://schemas.microsoft.com/office/drawing/2014/main" id="{02BF5FEA-9D28-D24A-9B38-2AE94DCC8ECD}"/>
              </a:ext>
            </a:extLst>
          </p:cNvPr>
          <p:cNvSpPr>
            <a:spLocks noGrp="1"/>
          </p:cNvSpPr>
          <p:nvPr>
            <p:ph sz="quarter" idx="13"/>
          </p:nvPr>
        </p:nvSpPr>
        <p:spPr>
          <a:xfrm>
            <a:off x="913774" y="1796902"/>
            <a:ext cx="10363826" cy="4444410"/>
          </a:xfrm>
        </p:spPr>
        <p:txBody>
          <a:bodyPr>
            <a:noAutofit/>
          </a:bodyPr>
          <a:lstStyle/>
          <a:p>
            <a:pPr marL="0" indent="0">
              <a:buNone/>
            </a:pPr>
            <a:r>
              <a:rPr lang="en-US" sz="2400" cap="none" dirty="0">
                <a:latin typeface="Gotham Book" panose="02000604040000020004" pitchFamily="2" charset="0"/>
              </a:rPr>
              <a:t>Teachers love the Challenges that have students read sentences that have 2 “confusing” contractions in them.</a:t>
            </a:r>
          </a:p>
          <a:p>
            <a:pPr marL="0" indent="0">
              <a:buNone/>
            </a:pPr>
            <a:r>
              <a:rPr lang="en-US" sz="2400" cap="none" dirty="0">
                <a:latin typeface="Gotham Book" panose="02000604040000020004" pitchFamily="2" charset="0"/>
              </a:rPr>
              <a:t>For example: (</a:t>
            </a:r>
            <a:r>
              <a:rPr lang="en-US" sz="2400" cap="none" dirty="0" err="1">
                <a:latin typeface="Gotham Book" panose="02000604040000020004" pitchFamily="2" charset="0"/>
              </a:rPr>
              <a:t>en</a:t>
            </a:r>
            <a:r>
              <a:rPr lang="en-US" sz="2400" cap="none" dirty="0">
                <a:latin typeface="Gotham Book" panose="02000604040000020004" pitchFamily="2" charset="0"/>
              </a:rPr>
              <a:t>/in) (</a:t>
            </a:r>
            <a:r>
              <a:rPr lang="en-US" sz="2400" cap="none" dirty="0" err="1">
                <a:latin typeface="Gotham Book" panose="02000604040000020004" pitchFamily="2" charset="0"/>
              </a:rPr>
              <a:t>ar</a:t>
            </a:r>
            <a:r>
              <a:rPr lang="en-US" sz="2400" cap="none" dirty="0">
                <a:latin typeface="Gotham Book" panose="02000604040000020004" pitchFamily="2" charset="0"/>
              </a:rPr>
              <a:t>/</a:t>
            </a:r>
            <a:r>
              <a:rPr lang="en-US" sz="2400" cap="none" dirty="0" err="1">
                <a:latin typeface="Gotham Book" panose="02000604040000020004" pitchFamily="2" charset="0"/>
              </a:rPr>
              <a:t>ea</a:t>
            </a:r>
            <a:r>
              <a:rPr lang="en-US" sz="2400" cap="none" dirty="0">
                <a:latin typeface="Gotham Book" panose="02000604040000020004" pitchFamily="2" charset="0"/>
              </a:rPr>
              <a:t>) (of/</a:t>
            </a:r>
            <a:r>
              <a:rPr lang="en-US" sz="2400" cap="none" dirty="0" err="1">
                <a:latin typeface="Gotham Book" panose="02000604040000020004" pitchFamily="2" charset="0"/>
              </a:rPr>
              <a:t>ff</a:t>
            </a:r>
            <a:r>
              <a:rPr lang="en-US" sz="2400" cap="none" dirty="0">
                <a:latin typeface="Gotham Book" panose="02000604040000020004" pitchFamily="2" charset="0"/>
              </a:rPr>
              <a:t>) or just 2 lower cell contractions in them.</a:t>
            </a:r>
          </a:p>
          <a:p>
            <a:pPr marL="0" indent="0">
              <a:buNone/>
            </a:pPr>
            <a:r>
              <a:rPr lang="en-US" sz="2400" cap="none" dirty="0">
                <a:latin typeface="Gotham Book" panose="02000604040000020004" pitchFamily="2" charset="0"/>
              </a:rPr>
              <a:t>Wh</a:t>
            </a:r>
            <a:r>
              <a:rPr lang="en-US" sz="2400" u="sng" cap="none" dirty="0">
                <a:latin typeface="Gotham Book" panose="02000604040000020004" pitchFamily="2" charset="0"/>
              </a:rPr>
              <a:t>en </a:t>
            </a:r>
            <a:r>
              <a:rPr lang="en-US" sz="2400" cap="none" dirty="0">
                <a:latin typeface="Gotham Book" panose="02000604040000020004" pitchFamily="2" charset="0"/>
              </a:rPr>
              <a:t>will you come </a:t>
            </a:r>
            <a:r>
              <a:rPr lang="en-US" sz="2400" u="sng" cap="none" dirty="0">
                <a:latin typeface="Gotham Book" panose="02000604040000020004" pitchFamily="2" charset="0"/>
              </a:rPr>
              <a:t>in</a:t>
            </a:r>
            <a:r>
              <a:rPr lang="en-US" sz="2400" cap="none" dirty="0">
                <a:latin typeface="Gotham Book" panose="02000604040000020004" pitchFamily="2" charset="0"/>
              </a:rPr>
              <a:t>side?</a:t>
            </a:r>
          </a:p>
          <a:p>
            <a:pPr marL="0" indent="0">
              <a:buNone/>
            </a:pPr>
            <a:r>
              <a:rPr lang="en-US" sz="2400" cap="none" dirty="0">
                <a:latin typeface="Gotham Book" panose="02000604040000020004" pitchFamily="2" charset="0"/>
              </a:rPr>
              <a:t>The ye</a:t>
            </a:r>
            <a:r>
              <a:rPr lang="en-US" sz="2400" u="sng" cap="none" dirty="0">
                <a:latin typeface="Gotham Book" panose="02000604040000020004" pitchFamily="2" charset="0"/>
              </a:rPr>
              <a:t>ar</a:t>
            </a:r>
            <a:r>
              <a:rPr lang="en-US" sz="2400" cap="none" dirty="0">
                <a:latin typeface="Gotham Book" panose="02000604040000020004" pitchFamily="2" charset="0"/>
              </a:rPr>
              <a:t> has four s</a:t>
            </a:r>
            <a:r>
              <a:rPr lang="en-US" sz="2400" u="sng" cap="none" dirty="0">
                <a:latin typeface="Gotham Book" panose="02000604040000020004" pitchFamily="2" charset="0"/>
              </a:rPr>
              <a:t>ea</a:t>
            </a:r>
            <a:r>
              <a:rPr lang="en-US" sz="2400" cap="none" dirty="0">
                <a:latin typeface="Gotham Book" panose="02000604040000020004" pitchFamily="2" charset="0"/>
              </a:rPr>
              <a:t>sons.</a:t>
            </a:r>
          </a:p>
          <a:p>
            <a:pPr marL="0" indent="0">
              <a:buNone/>
            </a:pPr>
            <a:r>
              <a:rPr lang="en-US" sz="2400" cap="none" dirty="0">
                <a:latin typeface="Gotham Book" panose="02000604040000020004" pitchFamily="2" charset="0"/>
              </a:rPr>
              <a:t>The </a:t>
            </a:r>
            <a:r>
              <a:rPr lang="en-US" sz="2400" u="sng" cap="none" dirty="0">
                <a:latin typeface="Gotham Book" panose="02000604040000020004" pitchFamily="2" charset="0"/>
              </a:rPr>
              <a:t>of</a:t>
            </a:r>
            <a:r>
              <a:rPr lang="en-US" sz="2400" cap="none" dirty="0">
                <a:latin typeface="Gotham Book" panose="02000604040000020004" pitchFamily="2" charset="0"/>
              </a:rPr>
              <a:t>ficial state flower is a da</a:t>
            </a:r>
            <a:r>
              <a:rPr lang="en-US" sz="2400" u="sng" cap="none" dirty="0">
                <a:latin typeface="Gotham Book" panose="02000604040000020004" pitchFamily="2" charset="0"/>
              </a:rPr>
              <a:t>ff</a:t>
            </a:r>
            <a:r>
              <a:rPr lang="en-US" sz="2400" cap="none" dirty="0">
                <a:latin typeface="Gotham Book" panose="02000604040000020004" pitchFamily="2" charset="0"/>
              </a:rPr>
              <a:t>odil.</a:t>
            </a:r>
          </a:p>
          <a:p>
            <a:pPr marL="0" indent="0">
              <a:buNone/>
            </a:pPr>
            <a:r>
              <a:rPr lang="en-US" sz="2400" cap="none" dirty="0">
                <a:latin typeface="Gotham Book" panose="02000604040000020004" pitchFamily="2" charset="0"/>
              </a:rPr>
              <a:t>De</a:t>
            </a:r>
            <a:r>
              <a:rPr lang="en-US" sz="2400" u="sng" cap="none" dirty="0">
                <a:latin typeface="Gotham Book" panose="02000604040000020004" pitchFamily="2" charset="0"/>
              </a:rPr>
              <a:t>bb</a:t>
            </a:r>
            <a:r>
              <a:rPr lang="en-US" sz="2400" cap="none" dirty="0">
                <a:latin typeface="Gotham Book" panose="02000604040000020004" pitchFamily="2" charset="0"/>
              </a:rPr>
              <a:t>ie has the sni</a:t>
            </a:r>
            <a:r>
              <a:rPr lang="en-US" sz="2400" u="sng" cap="none" dirty="0">
                <a:latin typeface="Gotham Book" panose="02000604040000020004" pitchFamily="2" charset="0"/>
              </a:rPr>
              <a:t>ff</a:t>
            </a:r>
            <a:r>
              <a:rPr lang="en-US" sz="2400" cap="none" dirty="0">
                <a:latin typeface="Gotham Book" panose="02000604040000020004" pitchFamily="2" charset="0"/>
              </a:rPr>
              <a:t>les.</a:t>
            </a:r>
            <a:br>
              <a:rPr lang="en-US" sz="2400" cap="none" dirty="0">
                <a:latin typeface="Gotham Book" panose="02000604040000020004" pitchFamily="2" charset="0"/>
              </a:rPr>
            </a:br>
            <a:endParaRPr lang="en-US" sz="2400" cap="none" dirty="0">
              <a:latin typeface="Gotham Book" panose="02000604040000020004" pitchFamily="2" charset="0"/>
            </a:endParaRPr>
          </a:p>
        </p:txBody>
      </p:sp>
    </p:spTree>
    <p:extLst>
      <p:ext uri="{BB962C8B-B14F-4D97-AF65-F5344CB8AC3E}">
        <p14:creationId xmlns:p14="http://schemas.microsoft.com/office/powerpoint/2010/main" val="178965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B83E-E390-9A41-980C-DD54C0598BB4}"/>
              </a:ext>
            </a:extLst>
          </p:cNvPr>
          <p:cNvSpPr>
            <a:spLocks noGrp="1"/>
          </p:cNvSpPr>
          <p:nvPr>
            <p:ph type="title"/>
          </p:nvPr>
        </p:nvSpPr>
        <p:spPr>
          <a:xfrm>
            <a:off x="913775" y="258417"/>
            <a:ext cx="10364451" cy="1172819"/>
          </a:xfrm>
        </p:spPr>
        <p:txBody>
          <a:bodyPr>
            <a:normAutofit fontScale="90000"/>
          </a:bodyPr>
          <a:lstStyle/>
          <a:p>
            <a:br>
              <a:rPr lang="en-US" sz="1800" dirty="0"/>
            </a:br>
            <a:br>
              <a:rPr lang="en-US" sz="1800" dirty="0"/>
            </a:br>
            <a:r>
              <a:rPr lang="en-US" sz="1300" dirty="0"/>
              <a:t>Photo-page from print book</a:t>
            </a:r>
            <a:br>
              <a:rPr lang="en-US" dirty="0"/>
            </a:br>
            <a:r>
              <a:rPr lang="en-US" sz="3100" dirty="0"/>
              <a:t>Use for braille reading and writing assessments, </a:t>
            </a:r>
            <a:br>
              <a:rPr lang="en-US" sz="3100" dirty="0"/>
            </a:br>
            <a:r>
              <a:rPr lang="en-US" sz="3100" dirty="0"/>
              <a:t>and IEPs</a:t>
            </a:r>
            <a:br>
              <a:rPr lang="en-US" sz="3100" dirty="0"/>
            </a:br>
            <a:endParaRPr lang="en-US" sz="3100" dirty="0"/>
          </a:p>
        </p:txBody>
      </p:sp>
      <p:pic>
        <p:nvPicPr>
          <p:cNvPr id="5" name="Content Placeholder 4">
            <a:extLst>
              <a:ext uri="{FF2B5EF4-FFF2-40B4-BE49-F238E27FC236}">
                <a16:creationId xmlns:a16="http://schemas.microsoft.com/office/drawing/2014/main" id="{5D5FA3ED-D9E3-6F49-BF4E-9557BD473B33}"/>
              </a:ext>
            </a:extLst>
          </p:cNvPr>
          <p:cNvPicPr>
            <a:picLocks noGrp="1" noChangeAspect="1"/>
          </p:cNvPicPr>
          <p:nvPr>
            <p:ph sz="quarter" idx="13"/>
          </p:nvPr>
        </p:nvPicPr>
        <p:blipFill>
          <a:blip r:embed="rId2"/>
          <a:stretch>
            <a:fillRect/>
          </a:stretch>
        </p:blipFill>
        <p:spPr>
          <a:xfrm>
            <a:off x="4208512" y="1431236"/>
            <a:ext cx="4199992" cy="5218041"/>
          </a:xfrm>
        </p:spPr>
      </p:pic>
    </p:spTree>
    <p:extLst>
      <p:ext uri="{BB962C8B-B14F-4D97-AF65-F5344CB8AC3E}">
        <p14:creationId xmlns:p14="http://schemas.microsoft.com/office/powerpoint/2010/main" val="1257498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88CF-A00A-F341-9A73-0C8A6BD0042A}"/>
              </a:ext>
            </a:extLst>
          </p:cNvPr>
          <p:cNvSpPr>
            <a:spLocks noGrp="1"/>
          </p:cNvSpPr>
          <p:nvPr>
            <p:ph type="title"/>
          </p:nvPr>
        </p:nvSpPr>
        <p:spPr>
          <a:xfrm>
            <a:off x="517276" y="0"/>
            <a:ext cx="11674724" cy="1133061"/>
          </a:xfrm>
        </p:spPr>
        <p:txBody>
          <a:bodyPr>
            <a:normAutofit/>
          </a:bodyPr>
          <a:lstStyle/>
          <a:p>
            <a:r>
              <a:rPr lang="en-US" sz="1200" dirty="0"/>
              <a:t>Photo-page from print book</a:t>
            </a:r>
            <a:br>
              <a:rPr lang="en-US" sz="2200" dirty="0"/>
            </a:br>
            <a:r>
              <a:rPr lang="en-US" sz="2200" b="1" dirty="0">
                <a:solidFill>
                  <a:srgbClr val="FF0000"/>
                </a:solidFill>
              </a:rPr>
              <a:t>ways that you can use this book in lessons*</a:t>
            </a:r>
          </a:p>
        </p:txBody>
      </p:sp>
      <p:pic>
        <p:nvPicPr>
          <p:cNvPr id="7" name="Picture 6">
            <a:extLst>
              <a:ext uri="{FF2B5EF4-FFF2-40B4-BE49-F238E27FC236}">
                <a16:creationId xmlns:a16="http://schemas.microsoft.com/office/drawing/2014/main" id="{443C2D10-E57A-7440-A63D-EF52522547C3}"/>
              </a:ext>
            </a:extLst>
          </p:cNvPr>
          <p:cNvPicPr>
            <a:picLocks noChangeAspect="1"/>
          </p:cNvPicPr>
          <p:nvPr/>
        </p:nvPicPr>
        <p:blipFill>
          <a:blip r:embed="rId2"/>
          <a:stretch>
            <a:fillRect/>
          </a:stretch>
        </p:blipFill>
        <p:spPr>
          <a:xfrm>
            <a:off x="4587247" y="1133060"/>
            <a:ext cx="4514409" cy="5724939"/>
          </a:xfrm>
          <a:prstGeom prst="rect">
            <a:avLst/>
          </a:prstGeom>
        </p:spPr>
      </p:pic>
      <p:sp>
        <p:nvSpPr>
          <p:cNvPr id="8" name="Content Placeholder 7">
            <a:extLst>
              <a:ext uri="{FF2B5EF4-FFF2-40B4-BE49-F238E27FC236}">
                <a16:creationId xmlns:a16="http://schemas.microsoft.com/office/drawing/2014/main" id="{07DBD3EA-2DDB-7D42-B51B-59BD140D161C}"/>
              </a:ext>
            </a:extLst>
          </p:cNvPr>
          <p:cNvSpPr>
            <a:spLocks noGrp="1"/>
          </p:cNvSpPr>
          <p:nvPr>
            <p:ph sz="quarter" idx="13"/>
          </p:nvPr>
        </p:nvSpPr>
        <p:spPr>
          <a:xfrm>
            <a:off x="11231880" y="3773978"/>
            <a:ext cx="45719" cy="2017221"/>
          </a:xfrm>
        </p:spPr>
        <p:txBody>
          <a:bodyPr/>
          <a:lstStyle/>
          <a:p>
            <a:pPr marL="0" indent="0">
              <a:buNone/>
            </a:pPr>
            <a:endParaRPr lang="en-US" dirty="0"/>
          </a:p>
        </p:txBody>
      </p:sp>
    </p:spTree>
    <p:extLst>
      <p:ext uri="{BB962C8B-B14F-4D97-AF65-F5344CB8AC3E}">
        <p14:creationId xmlns:p14="http://schemas.microsoft.com/office/powerpoint/2010/main" val="565226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F684-E59F-CD45-A92F-D439F288760E}"/>
              </a:ext>
            </a:extLst>
          </p:cNvPr>
          <p:cNvSpPr>
            <a:spLocks noGrp="1"/>
          </p:cNvSpPr>
          <p:nvPr>
            <p:ph type="title"/>
          </p:nvPr>
        </p:nvSpPr>
        <p:spPr/>
        <p:txBody>
          <a:bodyPr/>
          <a:lstStyle/>
          <a:p>
            <a:r>
              <a:rPr lang="en-US" dirty="0"/>
              <a:t>Appendix a, b, and c</a:t>
            </a:r>
          </a:p>
        </p:txBody>
      </p:sp>
      <p:sp>
        <p:nvSpPr>
          <p:cNvPr id="3" name="Content Placeholder 2">
            <a:extLst>
              <a:ext uri="{FF2B5EF4-FFF2-40B4-BE49-F238E27FC236}">
                <a16:creationId xmlns:a16="http://schemas.microsoft.com/office/drawing/2014/main" id="{B3387DC1-A46D-1D4E-908E-5462F28E7784}"/>
              </a:ext>
            </a:extLst>
          </p:cNvPr>
          <p:cNvSpPr>
            <a:spLocks noGrp="1"/>
          </p:cNvSpPr>
          <p:nvPr>
            <p:ph sz="quarter" idx="13"/>
          </p:nvPr>
        </p:nvSpPr>
        <p:spPr>
          <a:xfrm>
            <a:off x="913774" y="2062716"/>
            <a:ext cx="10363826" cy="3728483"/>
          </a:xfrm>
        </p:spPr>
        <p:txBody>
          <a:bodyPr>
            <a:normAutofit fontScale="70000" lnSpcReduction="20000"/>
          </a:bodyPr>
          <a:lstStyle/>
          <a:p>
            <a:pPr marL="0" indent="0">
              <a:buNone/>
            </a:pPr>
            <a:r>
              <a:rPr lang="en-US" sz="3300" cap="none" dirty="0">
                <a:latin typeface="Gotham Book" panose="02000604040000020004" pitchFamily="2" charset="0"/>
              </a:rPr>
              <a:t>There is an Appendix section with 3 charts to help you find the contractions/configurations (character) that you need.</a:t>
            </a:r>
          </a:p>
          <a:p>
            <a:pPr marL="0" indent="0">
              <a:buNone/>
            </a:pPr>
            <a:endParaRPr lang="en-US" sz="3300" cap="none" dirty="0">
              <a:latin typeface="Gotham Book" panose="02000604040000020004" pitchFamily="2" charset="0"/>
            </a:endParaRPr>
          </a:p>
          <a:p>
            <a:pPr marL="514350" lvl="0" indent="-514350">
              <a:buAutoNum type="alphaUcPeriod"/>
            </a:pPr>
            <a:r>
              <a:rPr lang="en-US" sz="3300" cap="none" dirty="0">
                <a:latin typeface="Gotham Book" panose="02000604040000020004" pitchFamily="2" charset="0"/>
              </a:rPr>
              <a:t>Numbers, Letters, and Contractions organized by type of contraction)</a:t>
            </a:r>
          </a:p>
          <a:p>
            <a:pPr marL="0" lvl="0" indent="0">
              <a:buNone/>
            </a:pPr>
            <a:endParaRPr lang="en-US" sz="3300" cap="none" dirty="0">
              <a:latin typeface="Gotham Book" panose="02000604040000020004" pitchFamily="2" charset="0"/>
            </a:endParaRPr>
          </a:p>
          <a:p>
            <a:pPr marL="0" lvl="0" indent="0">
              <a:buNone/>
            </a:pPr>
            <a:r>
              <a:rPr lang="en-US" sz="3300" cap="none" dirty="0">
                <a:latin typeface="Gotham Book" panose="02000604040000020004" pitchFamily="2" charset="0"/>
              </a:rPr>
              <a:t>B. Symbols that are covered in this book, organized by Lesson number 11-14</a:t>
            </a:r>
          </a:p>
          <a:p>
            <a:pPr marL="0" lvl="0" indent="0">
              <a:buNone/>
            </a:pPr>
            <a:endParaRPr lang="en-US" sz="3300" cap="none" dirty="0">
              <a:latin typeface="Gotham Book" panose="02000604040000020004" pitchFamily="2" charset="0"/>
            </a:endParaRPr>
          </a:p>
          <a:p>
            <a:pPr marL="0" lvl="0" indent="0">
              <a:buNone/>
            </a:pPr>
            <a:r>
              <a:rPr lang="en-US" sz="3300" cap="none" dirty="0">
                <a:latin typeface="Gotham Book" panose="02000604040000020004" pitchFamily="2" charset="0"/>
              </a:rPr>
              <a:t>C. Alphabetical list of symbols that are covered in Lesson 11-14</a:t>
            </a:r>
          </a:p>
          <a:p>
            <a:endParaRPr lang="en-US" sz="3300" cap="none" dirty="0">
              <a:latin typeface="Gotham Book" panose="02000604040000020004" pitchFamily="2" charset="0"/>
            </a:endParaRPr>
          </a:p>
          <a:p>
            <a:endParaRPr lang="en-US" dirty="0"/>
          </a:p>
        </p:txBody>
      </p:sp>
    </p:spTree>
    <p:extLst>
      <p:ext uri="{BB962C8B-B14F-4D97-AF65-F5344CB8AC3E}">
        <p14:creationId xmlns:p14="http://schemas.microsoft.com/office/powerpoint/2010/main" val="3976677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CF43-C39E-1741-853C-DF188C1043AB}"/>
              </a:ext>
            </a:extLst>
          </p:cNvPr>
          <p:cNvSpPr>
            <a:spLocks noGrp="1"/>
          </p:cNvSpPr>
          <p:nvPr>
            <p:ph type="title"/>
          </p:nvPr>
        </p:nvSpPr>
        <p:spPr>
          <a:xfrm>
            <a:off x="939800" y="592667"/>
            <a:ext cx="9229292" cy="609600"/>
          </a:xfrm>
        </p:spPr>
        <p:txBody>
          <a:bodyPr>
            <a:noAutofit/>
          </a:bodyPr>
          <a:lstStyle/>
          <a:p>
            <a:r>
              <a:rPr lang="en-US" sz="2800" dirty="0"/>
              <a:t>Picture of first page of Appendix A-</a:t>
            </a:r>
            <a:br>
              <a:rPr lang="en-US" sz="2800" dirty="0"/>
            </a:br>
            <a:r>
              <a:rPr lang="en-US" sz="2800" dirty="0"/>
              <a:t>numbers, letters, and contractions</a:t>
            </a:r>
          </a:p>
        </p:txBody>
      </p:sp>
      <p:pic>
        <p:nvPicPr>
          <p:cNvPr id="5" name="Content Placeholder 4">
            <a:extLst>
              <a:ext uri="{FF2B5EF4-FFF2-40B4-BE49-F238E27FC236}">
                <a16:creationId xmlns:a16="http://schemas.microsoft.com/office/drawing/2014/main" id="{D87E16AE-E91E-144D-BCC9-9F2D1FECA4D0}"/>
              </a:ext>
            </a:extLst>
          </p:cNvPr>
          <p:cNvPicPr>
            <a:picLocks noGrp="1" noChangeAspect="1"/>
          </p:cNvPicPr>
          <p:nvPr>
            <p:ph sz="quarter" idx="13"/>
          </p:nvPr>
        </p:nvPicPr>
        <p:blipFill>
          <a:blip r:embed="rId2"/>
          <a:stretch>
            <a:fillRect/>
          </a:stretch>
        </p:blipFill>
        <p:spPr>
          <a:xfrm>
            <a:off x="3386668" y="1676401"/>
            <a:ext cx="3686266" cy="5045156"/>
          </a:xfrm>
        </p:spPr>
      </p:pic>
    </p:spTree>
    <p:extLst>
      <p:ext uri="{BB962C8B-B14F-4D97-AF65-F5344CB8AC3E}">
        <p14:creationId xmlns:p14="http://schemas.microsoft.com/office/powerpoint/2010/main" val="3920010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346A-5D06-894B-9A11-68429AAE9295}"/>
              </a:ext>
            </a:extLst>
          </p:cNvPr>
          <p:cNvSpPr>
            <a:spLocks noGrp="1"/>
          </p:cNvSpPr>
          <p:nvPr>
            <p:ph type="title"/>
          </p:nvPr>
        </p:nvSpPr>
        <p:spPr>
          <a:xfrm>
            <a:off x="913775" y="338667"/>
            <a:ext cx="10364451" cy="753533"/>
          </a:xfrm>
        </p:spPr>
        <p:txBody>
          <a:bodyPr>
            <a:normAutofit fontScale="90000"/>
          </a:bodyPr>
          <a:lstStyle/>
          <a:p>
            <a:r>
              <a:rPr lang="en-US" sz="2400" dirty="0"/>
              <a:t>Picture of Appendix B-</a:t>
            </a:r>
            <a:br>
              <a:rPr lang="en-US" dirty="0"/>
            </a:br>
            <a:r>
              <a:rPr lang="en-US" sz="2800" dirty="0"/>
              <a:t>contractions as they appear in lessons</a:t>
            </a:r>
          </a:p>
        </p:txBody>
      </p:sp>
      <p:pic>
        <p:nvPicPr>
          <p:cNvPr id="5" name="Content Placeholder 4">
            <a:extLst>
              <a:ext uri="{FF2B5EF4-FFF2-40B4-BE49-F238E27FC236}">
                <a16:creationId xmlns:a16="http://schemas.microsoft.com/office/drawing/2014/main" id="{B7DA63AA-EED0-0944-BA1B-4A3D0B96E969}"/>
              </a:ext>
            </a:extLst>
          </p:cNvPr>
          <p:cNvPicPr>
            <a:picLocks noGrp="1" noChangeAspect="1"/>
          </p:cNvPicPr>
          <p:nvPr>
            <p:ph sz="quarter" idx="13"/>
          </p:nvPr>
        </p:nvPicPr>
        <p:blipFill>
          <a:blip r:embed="rId2"/>
          <a:stretch>
            <a:fillRect/>
          </a:stretch>
        </p:blipFill>
        <p:spPr>
          <a:xfrm>
            <a:off x="4393458" y="1092200"/>
            <a:ext cx="4385952" cy="4690533"/>
          </a:xfrm>
        </p:spPr>
      </p:pic>
    </p:spTree>
    <p:extLst>
      <p:ext uri="{BB962C8B-B14F-4D97-AF65-F5344CB8AC3E}">
        <p14:creationId xmlns:p14="http://schemas.microsoft.com/office/powerpoint/2010/main" val="330265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7FDD-C3BB-C448-80E0-D71ECBF3D42D}"/>
              </a:ext>
            </a:extLst>
          </p:cNvPr>
          <p:cNvSpPr>
            <a:spLocks noGrp="1"/>
          </p:cNvSpPr>
          <p:nvPr>
            <p:ph type="title"/>
          </p:nvPr>
        </p:nvSpPr>
        <p:spPr>
          <a:xfrm>
            <a:off x="1583267" y="76200"/>
            <a:ext cx="9246226" cy="905933"/>
          </a:xfrm>
        </p:spPr>
        <p:txBody>
          <a:bodyPr>
            <a:normAutofit/>
          </a:bodyPr>
          <a:lstStyle/>
          <a:p>
            <a:r>
              <a:rPr lang="en-US" sz="2400" dirty="0"/>
              <a:t>Picture of first page of Appendix c-</a:t>
            </a:r>
            <a:br>
              <a:rPr lang="en-US" sz="2400" dirty="0"/>
            </a:br>
            <a:r>
              <a:rPr lang="en-US" sz="2400" dirty="0"/>
              <a:t>lessons 11-14 alphabetical order</a:t>
            </a:r>
          </a:p>
        </p:txBody>
      </p:sp>
      <p:pic>
        <p:nvPicPr>
          <p:cNvPr id="5" name="Content Placeholder 4">
            <a:extLst>
              <a:ext uri="{FF2B5EF4-FFF2-40B4-BE49-F238E27FC236}">
                <a16:creationId xmlns:a16="http://schemas.microsoft.com/office/drawing/2014/main" id="{3F136CF4-E5DA-6740-9001-6BEA555884CE}"/>
              </a:ext>
            </a:extLst>
          </p:cNvPr>
          <p:cNvPicPr>
            <a:picLocks noGrp="1" noChangeAspect="1"/>
          </p:cNvPicPr>
          <p:nvPr>
            <p:ph sz="quarter" idx="13"/>
          </p:nvPr>
        </p:nvPicPr>
        <p:blipFill>
          <a:blip r:embed="rId3"/>
          <a:stretch>
            <a:fillRect/>
          </a:stretch>
        </p:blipFill>
        <p:spPr>
          <a:xfrm>
            <a:off x="4356270" y="1430868"/>
            <a:ext cx="3415047" cy="4470400"/>
          </a:xfrm>
        </p:spPr>
      </p:pic>
    </p:spTree>
    <p:extLst>
      <p:ext uri="{BB962C8B-B14F-4D97-AF65-F5344CB8AC3E}">
        <p14:creationId xmlns:p14="http://schemas.microsoft.com/office/powerpoint/2010/main" val="195091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C936-C6D6-6B47-BC0F-274247D785D3}"/>
              </a:ext>
            </a:extLst>
          </p:cNvPr>
          <p:cNvSpPr>
            <a:spLocks noGrp="1"/>
          </p:cNvSpPr>
          <p:nvPr>
            <p:ph type="title"/>
          </p:nvPr>
        </p:nvSpPr>
        <p:spPr>
          <a:xfrm>
            <a:off x="913775" y="129209"/>
            <a:ext cx="10364451" cy="732029"/>
          </a:xfrm>
        </p:spPr>
        <p:txBody>
          <a:bodyPr>
            <a:normAutofit/>
          </a:bodyPr>
          <a:lstStyle/>
          <a:p>
            <a:r>
              <a:rPr lang="en-US" sz="1800" dirty="0" err="1"/>
              <a:t>PHOTo</a:t>
            </a:r>
            <a:r>
              <a:rPr lang="en-US" sz="1800" dirty="0"/>
              <a:t>-front cover of book</a:t>
            </a:r>
            <a:br>
              <a:rPr lang="en-US" sz="1800" dirty="0"/>
            </a:br>
            <a:r>
              <a:rPr lang="en-US" sz="1800" dirty="0"/>
              <a:t>A comprehensive, step-by-step method for teaching braille reading and writing</a:t>
            </a:r>
          </a:p>
        </p:txBody>
      </p:sp>
      <p:pic>
        <p:nvPicPr>
          <p:cNvPr id="4" name="Content Placeholder 4" descr="Unified English Braille (UEB) Practice Sentences ">
            <a:extLst>
              <a:ext uri="{FF2B5EF4-FFF2-40B4-BE49-F238E27FC236}">
                <a16:creationId xmlns:a16="http://schemas.microsoft.com/office/drawing/2014/main" id="{600DD76F-23C0-1D41-BFD0-45263ABC24E9}"/>
              </a:ext>
            </a:extLst>
          </p:cNvPr>
          <p:cNvPicPr>
            <a:picLocks noGrp="1" noChangeAspect="1"/>
          </p:cNvPicPr>
          <p:nvPr>
            <p:ph sz="quarter" idx="13"/>
          </p:nvPr>
        </p:nvPicPr>
        <p:blipFill>
          <a:blip r:embed="rId2"/>
          <a:stretch>
            <a:fillRect/>
          </a:stretch>
        </p:blipFill>
        <p:spPr>
          <a:xfrm>
            <a:off x="3825789" y="1073891"/>
            <a:ext cx="4540421" cy="5592724"/>
          </a:xfrm>
        </p:spPr>
      </p:pic>
    </p:spTree>
    <p:extLst>
      <p:ext uri="{BB962C8B-B14F-4D97-AF65-F5344CB8AC3E}">
        <p14:creationId xmlns:p14="http://schemas.microsoft.com/office/powerpoint/2010/main" val="1636042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CF5E-ACED-B544-A36C-6E5B92E5F0A5}"/>
              </a:ext>
            </a:extLst>
          </p:cNvPr>
          <p:cNvSpPr>
            <a:spLocks noGrp="1"/>
          </p:cNvSpPr>
          <p:nvPr>
            <p:ph type="title"/>
          </p:nvPr>
        </p:nvSpPr>
        <p:spPr/>
        <p:txBody>
          <a:bodyPr>
            <a:normAutofit fontScale="90000"/>
          </a:bodyPr>
          <a:lstStyle/>
          <a:p>
            <a:r>
              <a:rPr lang="en-US" sz="2800" cap="none" dirty="0"/>
              <a:t>CONTRACTION PROGRESS CHART</a:t>
            </a:r>
            <a:br>
              <a:rPr lang="en-US" sz="2800" cap="none" dirty="0"/>
            </a:br>
            <a:br>
              <a:rPr lang="en-US" sz="2800" cap="none" dirty="0"/>
            </a:br>
            <a:r>
              <a:rPr lang="en-US" sz="2800" cap="none" dirty="0"/>
              <a:t>Allows you to keep track of the reading and writing contractions that the student has mastered. The chart is available in both print and braille teachers edition.</a:t>
            </a:r>
            <a:br>
              <a:rPr lang="en-US" sz="2200" cap="none" dirty="0"/>
            </a:br>
            <a:endParaRPr lang="en-US" sz="2000" cap="none" dirty="0"/>
          </a:p>
        </p:txBody>
      </p:sp>
      <p:pic>
        <p:nvPicPr>
          <p:cNvPr id="6" name="Content Placeholder 5">
            <a:extLst>
              <a:ext uri="{FF2B5EF4-FFF2-40B4-BE49-F238E27FC236}">
                <a16:creationId xmlns:a16="http://schemas.microsoft.com/office/drawing/2014/main" id="{36CC93A3-E6B9-DF48-BCEC-985709D98FC5}"/>
              </a:ext>
            </a:extLst>
          </p:cNvPr>
          <p:cNvPicPr>
            <a:picLocks noGrp="1" noChangeAspect="1"/>
          </p:cNvPicPr>
          <p:nvPr>
            <p:ph sz="quarter" idx="13"/>
          </p:nvPr>
        </p:nvPicPr>
        <p:blipFill>
          <a:blip r:embed="rId2"/>
          <a:stretch>
            <a:fillRect/>
          </a:stretch>
        </p:blipFill>
        <p:spPr>
          <a:xfrm>
            <a:off x="3717481" y="2214694"/>
            <a:ext cx="5439706" cy="4079780"/>
          </a:xfrm>
        </p:spPr>
      </p:pic>
    </p:spTree>
    <p:extLst>
      <p:ext uri="{BB962C8B-B14F-4D97-AF65-F5344CB8AC3E}">
        <p14:creationId xmlns:p14="http://schemas.microsoft.com/office/powerpoint/2010/main" val="3728990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ADAB-1ACB-3F43-B836-8696DFC6578A}"/>
              </a:ext>
            </a:extLst>
          </p:cNvPr>
          <p:cNvSpPr>
            <a:spLocks noGrp="1"/>
          </p:cNvSpPr>
          <p:nvPr>
            <p:ph type="title"/>
          </p:nvPr>
        </p:nvSpPr>
        <p:spPr>
          <a:xfrm>
            <a:off x="913775" y="618517"/>
            <a:ext cx="10364451" cy="1369771"/>
          </a:xfrm>
        </p:spPr>
        <p:txBody>
          <a:bodyPr/>
          <a:lstStyle/>
          <a:p>
            <a:r>
              <a:rPr lang="en-US" dirty="0"/>
              <a:t>Contraction progress chart</a:t>
            </a:r>
            <a:br>
              <a:rPr lang="en-US" dirty="0"/>
            </a:br>
            <a:r>
              <a:rPr lang="en-US" sz="2400" cap="none" dirty="0"/>
              <a:t>Aligns with the Lesson in the book</a:t>
            </a:r>
          </a:p>
        </p:txBody>
      </p:sp>
      <p:pic>
        <p:nvPicPr>
          <p:cNvPr id="5" name="Content Placeholder 4">
            <a:extLst>
              <a:ext uri="{FF2B5EF4-FFF2-40B4-BE49-F238E27FC236}">
                <a16:creationId xmlns:a16="http://schemas.microsoft.com/office/drawing/2014/main" id="{5244EA99-5AB2-BC42-925B-F7934AFF5D48}"/>
              </a:ext>
            </a:extLst>
          </p:cNvPr>
          <p:cNvPicPr>
            <a:picLocks noGrp="1" noChangeAspect="1"/>
          </p:cNvPicPr>
          <p:nvPr>
            <p:ph sz="quarter" idx="13"/>
          </p:nvPr>
        </p:nvPicPr>
        <p:blipFill>
          <a:blip r:embed="rId2"/>
          <a:stretch>
            <a:fillRect/>
          </a:stretch>
        </p:blipFill>
        <p:spPr>
          <a:xfrm>
            <a:off x="3469561" y="2118477"/>
            <a:ext cx="5926755" cy="4376151"/>
          </a:xfrm>
        </p:spPr>
      </p:pic>
    </p:spTree>
    <p:extLst>
      <p:ext uri="{BB962C8B-B14F-4D97-AF65-F5344CB8AC3E}">
        <p14:creationId xmlns:p14="http://schemas.microsoft.com/office/powerpoint/2010/main" val="2294048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46E7-BE11-4B49-9AF7-37E00334D11C}"/>
              </a:ext>
            </a:extLst>
          </p:cNvPr>
          <p:cNvSpPr>
            <a:spLocks noGrp="1"/>
          </p:cNvSpPr>
          <p:nvPr>
            <p:ph type="title"/>
          </p:nvPr>
        </p:nvSpPr>
        <p:spPr>
          <a:xfrm>
            <a:off x="913775" y="618518"/>
            <a:ext cx="10364451" cy="507550"/>
          </a:xfrm>
        </p:spPr>
        <p:txBody>
          <a:bodyPr>
            <a:normAutofit fontScale="90000"/>
          </a:bodyPr>
          <a:lstStyle/>
          <a:p>
            <a:r>
              <a:rPr lang="en-US" dirty="0"/>
              <a:t>ECC – Expanded core curriculum</a:t>
            </a:r>
          </a:p>
        </p:txBody>
      </p:sp>
      <p:sp>
        <p:nvSpPr>
          <p:cNvPr id="3" name="Content Placeholder 2">
            <a:extLst>
              <a:ext uri="{FF2B5EF4-FFF2-40B4-BE49-F238E27FC236}">
                <a16:creationId xmlns:a16="http://schemas.microsoft.com/office/drawing/2014/main" id="{87DA632E-AA05-4448-B6BA-372BA50D9E35}"/>
              </a:ext>
            </a:extLst>
          </p:cNvPr>
          <p:cNvSpPr>
            <a:spLocks noGrp="1"/>
          </p:cNvSpPr>
          <p:nvPr>
            <p:ph sz="quarter" idx="13"/>
          </p:nvPr>
        </p:nvSpPr>
        <p:spPr>
          <a:xfrm>
            <a:off x="727507" y="1126068"/>
            <a:ext cx="10363826" cy="4512732"/>
          </a:xfrm>
        </p:spPr>
        <p:txBody>
          <a:bodyPr>
            <a:normAutofit fontScale="77500" lnSpcReduction="20000"/>
          </a:bodyPr>
          <a:lstStyle/>
          <a:p>
            <a:pPr marL="0" indent="0">
              <a:buNone/>
            </a:pPr>
            <a:r>
              <a:rPr lang="en-US" cap="none" dirty="0"/>
              <a:t>ECC</a:t>
            </a:r>
          </a:p>
          <a:p>
            <a:pPr lvl="0"/>
            <a:r>
              <a:rPr lang="en-US" cap="none" dirty="0"/>
              <a:t>Teaching the braille code</a:t>
            </a:r>
          </a:p>
          <a:p>
            <a:pPr lvl="0"/>
            <a:r>
              <a:rPr lang="en-US" u="sng" cap="none" dirty="0"/>
              <a:t>Reading</a:t>
            </a:r>
            <a:r>
              <a:rPr lang="en-US" cap="none" dirty="0"/>
              <a:t> braille</a:t>
            </a:r>
          </a:p>
          <a:p>
            <a:pPr lvl="0"/>
            <a:r>
              <a:rPr lang="en-US" u="sng" cap="none" dirty="0"/>
              <a:t>Writing</a:t>
            </a:r>
            <a:r>
              <a:rPr lang="en-US" cap="none" dirty="0"/>
              <a:t> braille</a:t>
            </a:r>
          </a:p>
          <a:p>
            <a:pPr marL="0" indent="0">
              <a:buNone/>
            </a:pPr>
            <a:r>
              <a:rPr lang="en-US" cap="none" dirty="0"/>
              <a:t>Additionally:</a:t>
            </a:r>
          </a:p>
          <a:p>
            <a:pPr lvl="0"/>
            <a:r>
              <a:rPr lang="en-US" cap="none" dirty="0"/>
              <a:t>QWERTY keyboarding- when they have mastered reading and writing</a:t>
            </a:r>
          </a:p>
          <a:p>
            <a:pPr lvl="0"/>
            <a:r>
              <a:rPr lang="en-US" cap="none" dirty="0"/>
              <a:t>Sentences can be read in braille</a:t>
            </a:r>
          </a:p>
          <a:p>
            <a:pPr lvl="0"/>
            <a:r>
              <a:rPr lang="en-US" cap="none" dirty="0"/>
              <a:t>Student can type them on the QWERTY keyboard</a:t>
            </a:r>
          </a:p>
          <a:p>
            <a:pPr lvl="0"/>
            <a:r>
              <a:rPr lang="en-US" cap="none" dirty="0"/>
              <a:t>Practice in spelling out contracted words</a:t>
            </a:r>
          </a:p>
          <a:p>
            <a:pPr marL="0" indent="0">
              <a:buNone/>
            </a:pPr>
            <a:r>
              <a:rPr lang="en-US" cap="none" dirty="0"/>
              <a:t>Using a screen reader to check sentences</a:t>
            </a:r>
          </a:p>
          <a:p>
            <a:pPr marL="0" lvl="0" indent="0">
              <a:buNone/>
            </a:pPr>
            <a:r>
              <a:rPr lang="en-US" cap="none" dirty="0"/>
              <a:t>QWERTY keyboard commands</a:t>
            </a:r>
          </a:p>
          <a:p>
            <a:pPr marL="0" lvl="0" indent="0">
              <a:buNone/>
            </a:pPr>
            <a:r>
              <a:rPr lang="en-US" cap="none" dirty="0"/>
              <a:t>Also, refreshable braille display computer commands</a:t>
            </a:r>
          </a:p>
          <a:p>
            <a:endParaRPr lang="en-US" cap="none" dirty="0"/>
          </a:p>
          <a:p>
            <a:endParaRPr lang="en-US" dirty="0"/>
          </a:p>
        </p:txBody>
      </p:sp>
    </p:spTree>
    <p:extLst>
      <p:ext uri="{BB962C8B-B14F-4D97-AF65-F5344CB8AC3E}">
        <p14:creationId xmlns:p14="http://schemas.microsoft.com/office/powerpoint/2010/main" val="3793193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B6D4-0E48-8F40-AC0F-7F5F0FFAB67F}"/>
              </a:ext>
            </a:extLst>
          </p:cNvPr>
          <p:cNvSpPr>
            <a:spLocks noGrp="1"/>
          </p:cNvSpPr>
          <p:nvPr>
            <p:ph type="title"/>
          </p:nvPr>
        </p:nvSpPr>
        <p:spPr>
          <a:xfrm>
            <a:off x="1141413" y="618518"/>
            <a:ext cx="9905998" cy="1252812"/>
          </a:xfrm>
        </p:spPr>
        <p:txBody>
          <a:bodyPr>
            <a:normAutofit/>
          </a:bodyPr>
          <a:lstStyle/>
          <a:p>
            <a:r>
              <a:rPr lang="en-US" dirty="0"/>
              <a:t>My favorite </a:t>
            </a:r>
            <a:r>
              <a:rPr lang="en-US" dirty="0" err="1"/>
              <a:t>facebook</a:t>
            </a:r>
            <a:r>
              <a:rPr lang="en-US" dirty="0"/>
              <a:t> groups</a:t>
            </a:r>
          </a:p>
        </p:txBody>
      </p:sp>
      <p:sp>
        <p:nvSpPr>
          <p:cNvPr id="3" name="Content Placeholder 2">
            <a:extLst>
              <a:ext uri="{FF2B5EF4-FFF2-40B4-BE49-F238E27FC236}">
                <a16:creationId xmlns:a16="http://schemas.microsoft.com/office/drawing/2014/main" id="{FD13F93D-D8F9-C046-A5D4-649702D79881}"/>
              </a:ext>
            </a:extLst>
          </p:cNvPr>
          <p:cNvSpPr>
            <a:spLocks noGrp="1"/>
          </p:cNvSpPr>
          <p:nvPr>
            <p:ph idx="1"/>
          </p:nvPr>
        </p:nvSpPr>
        <p:spPr>
          <a:xfrm>
            <a:off x="1141412" y="1871330"/>
            <a:ext cx="9905999" cy="3919871"/>
          </a:xfrm>
        </p:spPr>
        <p:txBody>
          <a:bodyPr>
            <a:normAutofit/>
          </a:bodyPr>
          <a:lstStyle/>
          <a:p>
            <a:pPr marL="0" indent="0">
              <a:buNone/>
            </a:pPr>
            <a:r>
              <a:rPr lang="en-US" sz="3200" cap="none" dirty="0"/>
              <a:t>Write it out exactly as it is written here: </a:t>
            </a:r>
          </a:p>
          <a:p>
            <a:r>
              <a:rPr lang="en-US" sz="3200" cap="none" dirty="0"/>
              <a:t>teachers of the blind and visually impaired/O&amp;M specialists</a:t>
            </a:r>
          </a:p>
          <a:p>
            <a:r>
              <a:rPr lang="en-US" sz="3200" cap="none" dirty="0"/>
              <a:t>parents of blind and visually impaired children </a:t>
            </a:r>
          </a:p>
        </p:txBody>
      </p:sp>
      <p:sp>
        <p:nvSpPr>
          <p:cNvPr id="4" name="TextBox 3">
            <a:extLst>
              <a:ext uri="{FF2B5EF4-FFF2-40B4-BE49-F238E27FC236}">
                <a16:creationId xmlns:a16="http://schemas.microsoft.com/office/drawing/2014/main" id="{18C992A6-015A-9144-BEA3-0C35D3A854D3}"/>
              </a:ext>
            </a:extLst>
          </p:cNvPr>
          <p:cNvSpPr txBox="1"/>
          <p:nvPr/>
        </p:nvSpPr>
        <p:spPr>
          <a:xfrm>
            <a:off x="4061637" y="1871330"/>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217959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4C7E-2845-F14D-A5B8-D616F7068980}"/>
              </a:ext>
            </a:extLst>
          </p:cNvPr>
          <p:cNvSpPr>
            <a:spLocks noGrp="1"/>
          </p:cNvSpPr>
          <p:nvPr>
            <p:ph type="title"/>
          </p:nvPr>
        </p:nvSpPr>
        <p:spPr>
          <a:xfrm>
            <a:off x="1030733" y="682313"/>
            <a:ext cx="10364451" cy="1103957"/>
          </a:xfrm>
        </p:spPr>
        <p:txBody>
          <a:bodyPr/>
          <a:lstStyle/>
          <a:p>
            <a:r>
              <a:rPr lang="en-US" dirty="0">
                <a:latin typeface="Arial" panose="020B0604020202020204" pitchFamily="34" charset="0"/>
                <a:cs typeface="Arial" panose="020B0604020202020204" pitchFamily="34" charset="0"/>
              </a:rPr>
              <a:t>Thank you for joining us!!!</a:t>
            </a:r>
          </a:p>
        </p:txBody>
      </p:sp>
      <p:sp>
        <p:nvSpPr>
          <p:cNvPr id="3" name="Content Placeholder 2">
            <a:extLst>
              <a:ext uri="{FF2B5EF4-FFF2-40B4-BE49-F238E27FC236}">
                <a16:creationId xmlns:a16="http://schemas.microsoft.com/office/drawing/2014/main" id="{5718D9E8-330D-524A-AA1A-69E702D028B5}"/>
              </a:ext>
            </a:extLst>
          </p:cNvPr>
          <p:cNvSpPr>
            <a:spLocks noGrp="1"/>
          </p:cNvSpPr>
          <p:nvPr>
            <p:ph sz="quarter" idx="13"/>
          </p:nvPr>
        </p:nvSpPr>
        <p:spPr>
          <a:xfrm>
            <a:off x="913774" y="1552353"/>
            <a:ext cx="10363826" cy="4688959"/>
          </a:xfrm>
        </p:spPr>
        <p:txBody>
          <a:bodyPr>
            <a:normAutofit fontScale="70000" lnSpcReduction="20000"/>
          </a:bodyPr>
          <a:lstStyle/>
          <a:p>
            <a:pPr marL="0" indent="0" algn="ctr">
              <a:buNone/>
            </a:pPr>
            <a:endParaRPr lang="en-US" sz="3400" dirty="0">
              <a:latin typeface="Arial" panose="020B0604020202020204" pitchFamily="34" charset="0"/>
              <a:cs typeface="Arial" panose="020B0604020202020204" pitchFamily="34" charset="0"/>
            </a:endParaRPr>
          </a:p>
          <a:p>
            <a:pPr marL="0" indent="0" algn="ctr">
              <a:buNone/>
            </a:pPr>
            <a:r>
              <a:rPr lang="en-US" sz="3400" dirty="0">
                <a:latin typeface="Arial" panose="020B0604020202020204" pitchFamily="34" charset="0"/>
                <a:cs typeface="Arial" panose="020B0604020202020204" pitchFamily="34" charset="0"/>
              </a:rPr>
              <a:t>Roberta Becker and Tamara Black</a:t>
            </a:r>
          </a:p>
          <a:p>
            <a:pPr marL="0" indent="0" algn="ctr">
              <a:buNone/>
            </a:pPr>
            <a:endParaRPr lang="en-US" sz="3400" dirty="0">
              <a:latin typeface="Arial" panose="020B0604020202020204" pitchFamily="34" charset="0"/>
              <a:cs typeface="Arial" panose="020B0604020202020204" pitchFamily="34" charset="0"/>
            </a:endParaRPr>
          </a:p>
          <a:p>
            <a:pPr marL="0" indent="0" algn="ctr">
              <a:buNone/>
            </a:pPr>
            <a:r>
              <a:rPr lang="en-US" sz="3400" dirty="0">
                <a:latin typeface="Arial" panose="020B0604020202020204" pitchFamily="34" charset="0"/>
                <a:cs typeface="Arial" panose="020B0604020202020204" pitchFamily="34" charset="0"/>
              </a:rPr>
              <a:t>Actual </a:t>
            </a:r>
            <a:r>
              <a:rPr lang="en-US" sz="3400" dirty="0" err="1">
                <a:latin typeface="Arial" panose="020B0604020202020204" pitchFamily="34" charset="0"/>
                <a:cs typeface="Arial" panose="020B0604020202020204" pitchFamily="34" charset="0"/>
              </a:rPr>
              <a:t>tactuals</a:t>
            </a:r>
            <a:r>
              <a:rPr lang="en-US" sz="3400" dirty="0">
                <a:latin typeface="Arial" panose="020B0604020202020204" pitchFamily="34" charset="0"/>
                <a:cs typeface="Arial" panose="020B0604020202020204" pitchFamily="34" charset="0"/>
              </a:rPr>
              <a:t> braille</a:t>
            </a:r>
          </a:p>
          <a:p>
            <a:pPr marL="0" indent="0" algn="ctr">
              <a:buNone/>
            </a:pPr>
            <a:endParaRPr lang="en-US" sz="29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0" indent="0" algn="ctr">
              <a:buNone/>
            </a:pPr>
            <a:r>
              <a:rPr lang="en-US" sz="29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www.Actualtactuals.com</a:t>
            </a:r>
            <a:endParaRPr lang="en-US" sz="2900" u="sng" dirty="0">
              <a:latin typeface="Arial" panose="020B0604020202020204" pitchFamily="34" charset="0"/>
              <a:cs typeface="Arial" panose="020B0604020202020204" pitchFamily="34" charset="0"/>
            </a:endParaRPr>
          </a:p>
          <a:p>
            <a:pPr marL="0" indent="0" algn="ctr">
              <a:buNone/>
            </a:pPr>
            <a:endParaRPr lang="en-US" sz="2900" u="sng" dirty="0">
              <a:latin typeface="Arial" panose="020B0604020202020204" pitchFamily="34" charset="0"/>
              <a:cs typeface="Arial" panose="020B0604020202020204" pitchFamily="34" charset="0"/>
            </a:endParaRPr>
          </a:p>
          <a:p>
            <a:pPr marL="0" indent="0" algn="ctr">
              <a:buNone/>
            </a:pPr>
            <a:r>
              <a:rPr lang="en-US" sz="29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actualtactuals@gmail.com</a:t>
            </a:r>
            <a:endParaRPr lang="en-US" sz="2900" u="sng" dirty="0">
              <a:latin typeface="Arial" panose="020B0604020202020204" pitchFamily="34" charset="0"/>
              <a:cs typeface="Arial" panose="020B0604020202020204" pitchFamily="34" charset="0"/>
            </a:endParaRPr>
          </a:p>
          <a:p>
            <a:pPr marL="0" indent="0" algn="ctr">
              <a:buNone/>
            </a:pPr>
            <a:endParaRPr lang="en-US" sz="2900" u="sng" dirty="0">
              <a:latin typeface="Arial" panose="020B0604020202020204" pitchFamily="34" charset="0"/>
              <a:cs typeface="Arial" panose="020B0604020202020204" pitchFamily="34" charset="0"/>
            </a:endParaRPr>
          </a:p>
          <a:p>
            <a:pPr marL="0" indent="0" algn="ctr">
              <a:buNone/>
            </a:pPr>
            <a:r>
              <a:rPr lang="en-US" sz="3400" dirty="0">
                <a:latin typeface="Arial" panose="020B0604020202020204" pitchFamily="34" charset="0"/>
                <a:cs typeface="Arial" panose="020B0604020202020204" pitchFamily="34" charset="0"/>
              </a:rPr>
              <a:t>1-516-434-1506</a:t>
            </a:r>
          </a:p>
        </p:txBody>
      </p:sp>
    </p:spTree>
    <p:extLst>
      <p:ext uri="{BB962C8B-B14F-4D97-AF65-F5344CB8AC3E}">
        <p14:creationId xmlns:p14="http://schemas.microsoft.com/office/powerpoint/2010/main" val="158852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60EA-4C34-1614-B354-3030C3B87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65587D-A659-1B03-7407-C7357E5D13F1}"/>
              </a:ext>
            </a:extLst>
          </p:cNvPr>
          <p:cNvSpPr>
            <a:spLocks noGrp="1"/>
          </p:cNvSpPr>
          <p:nvPr>
            <p:ph idx="1"/>
          </p:nvPr>
        </p:nvSpPr>
        <p:spPr>
          <a:xfrm>
            <a:off x="758952" y="758952"/>
            <a:ext cx="11433048" cy="4771594"/>
          </a:xfrm>
        </p:spPr>
        <p:txBody>
          <a:bodyPr/>
          <a:lstStyle/>
          <a:p>
            <a:pPr marL="0" indent="0">
              <a:buNone/>
            </a:pPr>
            <a:r>
              <a:rPr lang="en-US" dirty="0"/>
              <a:t>Braille</a:t>
            </a:r>
          </a:p>
          <a:p>
            <a:pPr marL="0" indent="0">
              <a:buNone/>
            </a:pPr>
            <a:endParaRPr lang="en-US" dirty="0"/>
          </a:p>
          <a:p>
            <a:pPr marL="0" indent="0">
              <a:buNone/>
            </a:pPr>
            <a:endParaRPr lang="en-US" dirty="0"/>
          </a:p>
        </p:txBody>
      </p:sp>
      <p:pic>
        <p:nvPicPr>
          <p:cNvPr id="2049" name="Picture 1" descr="page1image57764736">
            <a:extLst>
              <a:ext uri="{FF2B5EF4-FFF2-40B4-BE49-F238E27FC236}">
                <a16:creationId xmlns:a16="http://schemas.microsoft.com/office/drawing/2014/main" id="{E1649F16-4D76-2B5E-A6A2-FFF67EB2C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7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image57766080">
            <a:extLst>
              <a:ext uri="{FF2B5EF4-FFF2-40B4-BE49-F238E27FC236}">
                <a16:creationId xmlns:a16="http://schemas.microsoft.com/office/drawing/2014/main" id="{CEB60A05-A916-7B37-3CFD-9E23F2179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7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image57764928">
            <a:extLst>
              <a:ext uri="{FF2B5EF4-FFF2-40B4-BE49-F238E27FC236}">
                <a16:creationId xmlns:a16="http://schemas.microsoft.com/office/drawing/2014/main" id="{64F198C4-7A08-55D4-92AC-9D0FA4BC0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1image57761664">
            <a:extLst>
              <a:ext uri="{FF2B5EF4-FFF2-40B4-BE49-F238E27FC236}">
                <a16:creationId xmlns:a16="http://schemas.microsoft.com/office/drawing/2014/main" id="{5C94D657-157A-F7D7-55F2-4EBB7D3E2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age1image59874624">
            <a:extLst>
              <a:ext uri="{FF2B5EF4-FFF2-40B4-BE49-F238E27FC236}">
                <a16:creationId xmlns:a16="http://schemas.microsoft.com/office/drawing/2014/main" id="{057EC4F7-1703-7603-0B79-2DFABD12D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28" y="-4267200"/>
            <a:ext cx="10455583" cy="10883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ge1image57766272">
            <a:extLst>
              <a:ext uri="{FF2B5EF4-FFF2-40B4-BE49-F238E27FC236}">
                <a16:creationId xmlns:a16="http://schemas.microsoft.com/office/drawing/2014/main" id="{56AEDD28-8465-C755-3035-FB52C1475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203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age1image57767232">
            <a:extLst>
              <a:ext uri="{FF2B5EF4-FFF2-40B4-BE49-F238E27FC236}">
                <a16:creationId xmlns:a16="http://schemas.microsoft.com/office/drawing/2014/main" id="{43BD89BB-5042-25EE-9F22-D7764AF74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203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ge1image57768000">
            <a:extLst>
              <a:ext uri="{FF2B5EF4-FFF2-40B4-BE49-F238E27FC236}">
                <a16:creationId xmlns:a16="http://schemas.microsoft.com/office/drawing/2014/main" id="{72461FFF-0928-1CA0-2BB8-FD83A39D6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190500" cy="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page1image57766464">
            <a:extLst>
              <a:ext uri="{FF2B5EF4-FFF2-40B4-BE49-F238E27FC236}">
                <a16:creationId xmlns:a16="http://schemas.microsoft.com/office/drawing/2014/main" id="{236FFA8A-3694-FCD2-B407-5A9E7D8A9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190500" cy="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757BF1-53FF-DF9F-2DAE-DF08B890A20A}"/>
              </a:ext>
            </a:extLst>
          </p:cNvPr>
          <p:cNvSpPr txBox="1"/>
          <p:nvPr/>
        </p:nvSpPr>
        <p:spPr>
          <a:xfrm>
            <a:off x="2859990" y="720566"/>
            <a:ext cx="6098058" cy="3416320"/>
          </a:xfrm>
          <a:prstGeom prst="rect">
            <a:avLst/>
          </a:prstGeom>
          <a:noFill/>
        </p:spPr>
        <p:txBody>
          <a:bodyPr wrap="square">
            <a:spAutoFit/>
          </a:bodyPr>
          <a:lstStyle/>
          <a:p>
            <a:pPr algn="ctr"/>
            <a:r>
              <a:rPr lang="en-US" sz="5400" b="1" dirty="0">
                <a:effectLst/>
                <a:latin typeface="Gotham" panose="02000604040000020004" pitchFamily="2" charset="0"/>
              </a:rPr>
              <a:t>BrailleBlazer</a:t>
            </a:r>
            <a:r>
              <a:rPr lang="en-US" sz="4800" b="1" dirty="0">
                <a:effectLst/>
                <a:latin typeface="Gotham" panose="02000604040000020004" pitchFamily="2" charset="0"/>
              </a:rPr>
              <a:t> </a:t>
            </a:r>
          </a:p>
          <a:p>
            <a:endParaRPr lang="en-US" sz="1800" b="0" dirty="0">
              <a:effectLst/>
              <a:latin typeface="Gotham" panose="02000604040000020004" pitchFamily="2" charset="0"/>
            </a:endParaRPr>
          </a:p>
          <a:p>
            <a:pPr algn="ctr"/>
            <a:r>
              <a:rPr lang="en-US" sz="2400" b="1" dirty="0">
                <a:effectLst/>
                <a:latin typeface="Gotham" panose="02000604040000020004" pitchFamily="2" charset="0"/>
              </a:rPr>
              <a:t>Beginning Braille Reading </a:t>
            </a:r>
          </a:p>
          <a:p>
            <a:endParaRPr lang="en-US" sz="2400" b="1" dirty="0">
              <a:effectLst/>
              <a:latin typeface="Gotham" panose="02000604040000020004" pitchFamily="2" charset="0"/>
            </a:endParaRPr>
          </a:p>
          <a:p>
            <a:pPr algn="ctr"/>
            <a:r>
              <a:rPr lang="en-US" sz="2400" b="1" dirty="0">
                <a:effectLst/>
                <a:latin typeface="Gotham" panose="02000604040000020004" pitchFamily="2" charset="0"/>
              </a:rPr>
              <a:t>Activity Book </a:t>
            </a:r>
          </a:p>
          <a:p>
            <a:pPr algn="ctr"/>
            <a:endParaRPr lang="en-US" sz="2400" b="1" dirty="0"/>
          </a:p>
          <a:p>
            <a:endParaRPr lang="en-US" sz="2400" b="1" dirty="0">
              <a:effectLst/>
              <a:latin typeface="Avenir" panose="02000503020000020003" pitchFamily="2" charset="0"/>
            </a:endParaRPr>
          </a:p>
          <a:p>
            <a:pPr algn="ctr"/>
            <a:r>
              <a:rPr lang="en-US" sz="2400" b="1" dirty="0">
                <a:effectLst/>
                <a:latin typeface="Avenir" panose="02000503020000020003" pitchFamily="2" charset="0"/>
              </a:rPr>
              <a:t>Volume 1 </a:t>
            </a:r>
            <a:endParaRPr lang="en-US" sz="2400" dirty="0"/>
          </a:p>
        </p:txBody>
      </p:sp>
    </p:spTree>
    <p:extLst>
      <p:ext uri="{BB962C8B-B14F-4D97-AF65-F5344CB8AC3E}">
        <p14:creationId xmlns:p14="http://schemas.microsoft.com/office/powerpoint/2010/main" val="312561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7C6ECD-DD4F-EBB8-CB04-1FFB6E36F982}"/>
              </a:ext>
            </a:extLst>
          </p:cNvPr>
          <p:cNvSpPr txBox="1"/>
          <p:nvPr/>
        </p:nvSpPr>
        <p:spPr>
          <a:xfrm>
            <a:off x="877331" y="864972"/>
            <a:ext cx="10330248" cy="3970318"/>
          </a:xfrm>
          <a:prstGeom prst="rect">
            <a:avLst/>
          </a:prstGeom>
          <a:noFill/>
        </p:spPr>
        <p:txBody>
          <a:bodyPr wrap="square" rtlCol="0">
            <a:spAutoFit/>
          </a:bodyPr>
          <a:lstStyle/>
          <a:p>
            <a:r>
              <a:rPr lang="en-US" dirty="0"/>
              <a:t>This is a temporary slide:</a:t>
            </a:r>
          </a:p>
          <a:p>
            <a:endParaRPr lang="en-US" dirty="0"/>
          </a:p>
          <a:p>
            <a:r>
              <a:rPr lang="en-US" dirty="0"/>
              <a:t>Tamara’s student M has won:</a:t>
            </a:r>
          </a:p>
          <a:p>
            <a:endParaRPr lang="en-US" dirty="0"/>
          </a:p>
          <a:p>
            <a:r>
              <a:rPr lang="en-US" dirty="0"/>
              <a:t>Kindergarten:</a:t>
            </a:r>
          </a:p>
          <a:p>
            <a:endParaRPr lang="en-US" dirty="0"/>
          </a:p>
          <a:p>
            <a:r>
              <a:rPr lang="en-US" dirty="0"/>
              <a:t>First Grade:</a:t>
            </a:r>
          </a:p>
          <a:p>
            <a:endParaRPr lang="en-US" dirty="0"/>
          </a:p>
          <a:p>
            <a:r>
              <a:rPr lang="en-US" dirty="0"/>
              <a:t>Second Grade:</a:t>
            </a:r>
          </a:p>
          <a:p>
            <a:endParaRPr lang="en-US" dirty="0"/>
          </a:p>
          <a:p>
            <a:r>
              <a:rPr lang="en-US" dirty="0"/>
              <a:t>She is now in Second Grade and </a:t>
            </a:r>
          </a:p>
          <a:p>
            <a:endParaRPr lang="en-US" dirty="0"/>
          </a:p>
          <a:p>
            <a:endParaRPr lang="en-US" dirty="0"/>
          </a:p>
          <a:p>
            <a:endParaRPr lang="en-US" dirty="0"/>
          </a:p>
        </p:txBody>
      </p:sp>
      <p:sp>
        <p:nvSpPr>
          <p:cNvPr id="3" name="TextBox 2">
            <a:extLst>
              <a:ext uri="{FF2B5EF4-FFF2-40B4-BE49-F238E27FC236}">
                <a16:creationId xmlns:a16="http://schemas.microsoft.com/office/drawing/2014/main" id="{31B8DE80-3BCA-85D2-FD53-A1EAA323C152}"/>
              </a:ext>
            </a:extLst>
          </p:cNvPr>
          <p:cNvSpPr txBox="1"/>
          <p:nvPr/>
        </p:nvSpPr>
        <p:spPr>
          <a:xfrm>
            <a:off x="1272746" y="4732638"/>
            <a:ext cx="10219038" cy="369332"/>
          </a:xfrm>
          <a:prstGeom prst="rect">
            <a:avLst/>
          </a:prstGeom>
          <a:noFill/>
        </p:spPr>
        <p:txBody>
          <a:bodyPr wrap="square" rtlCol="0">
            <a:spAutoFit/>
          </a:bodyPr>
          <a:lstStyle/>
          <a:p>
            <a:r>
              <a:rPr lang="en-US" dirty="0"/>
              <a:t>Tamara’s student L can now read</a:t>
            </a:r>
          </a:p>
        </p:txBody>
      </p:sp>
    </p:spTree>
    <p:extLst>
      <p:ext uri="{BB962C8B-B14F-4D97-AF65-F5344CB8AC3E}">
        <p14:creationId xmlns:p14="http://schemas.microsoft.com/office/powerpoint/2010/main" val="3744142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60BCEB-CB44-1809-08B6-290B3A78E6DD}"/>
              </a:ext>
            </a:extLst>
          </p:cNvPr>
          <p:cNvSpPr txBox="1"/>
          <p:nvPr/>
        </p:nvSpPr>
        <p:spPr>
          <a:xfrm>
            <a:off x="2627587" y="342881"/>
            <a:ext cx="8439806" cy="6186309"/>
          </a:xfrm>
          <a:prstGeom prst="rect">
            <a:avLst/>
          </a:prstGeom>
          <a:noFill/>
        </p:spPr>
        <p:txBody>
          <a:bodyPr wrap="square">
            <a:spAutoFit/>
          </a:bodyPr>
          <a:lstStyle/>
          <a:p>
            <a:pPr marL="0" marR="0" indent="0">
              <a:spcBef>
                <a:spcPts val="0"/>
              </a:spcBef>
              <a:spcAft>
                <a:spcPts val="0"/>
              </a:spcAft>
            </a:pPr>
            <a:r>
              <a:rPr lang="en-US" sz="2400" b="1" u="sng"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Types of Activities included in this book: </a:t>
            </a:r>
            <a:endParaRPr lang="en-US" sz="2400" b="1" u="sng"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Tracking</a:t>
            </a:r>
          </a:p>
          <a:p>
            <a:pPr marL="342900" marR="0" lvl="0" indent="-342900" fontAlgn="base">
              <a:spcBef>
                <a:spcPts val="0"/>
              </a:spcBef>
              <a:spcAft>
                <a:spcPts val="0"/>
              </a:spcAft>
              <a:buSzPts val="1000"/>
              <a:buFont typeface="Symbol" pitchFamily="2" charset="2"/>
              <a:buChar char=""/>
              <a:tabLst>
                <a:tab pos="457200" algn="l"/>
              </a:tabLst>
            </a:pPr>
            <a:endPar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Reading Activities</a:t>
            </a:r>
            <a:endPar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0" fontAlgn="base">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Review </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(of words that will be in these sentences)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0" fontAlgn="base">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New Word(s) </a:t>
            </a:r>
          </a:p>
          <a:p>
            <a:pPr marL="457200" marR="0" indent="0" fontAlgn="base">
              <a:spcBef>
                <a:spcPts val="0"/>
              </a:spcBef>
              <a:spcAft>
                <a:spcPts val="0"/>
              </a:spcAf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           Reading Sentences</a:t>
            </a:r>
          </a:p>
          <a:p>
            <a:pPr marL="457200" marR="0" indent="0" fontAlgn="base">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Sentence Jumbles</a:t>
            </a:r>
          </a:p>
          <a:p>
            <a:pPr marL="342900" marR="0" lvl="0" indent="-342900" fontAlgn="base">
              <a:spcBef>
                <a:spcPts val="0"/>
              </a:spcBef>
              <a:spcAft>
                <a:spcPts val="0"/>
              </a:spcAft>
              <a:buSzPts val="1000"/>
              <a:buFont typeface="Symbol" pitchFamily="2" charset="2"/>
              <a:buChar char=""/>
              <a:tabLst>
                <a:tab pos="457200" algn="l"/>
              </a:tabLst>
            </a:pPr>
            <a:endPar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Paragraphs</a:t>
            </a:r>
          </a:p>
          <a:p>
            <a:pPr marL="342900" marR="0" lvl="0" indent="-342900" fontAlgn="base">
              <a:spcBef>
                <a:spcPts val="0"/>
              </a:spcBef>
              <a:spcAft>
                <a:spcPts val="0"/>
              </a:spcAft>
              <a:buSzPts val="1000"/>
              <a:buFont typeface="Symbol" pitchFamily="2" charset="2"/>
              <a:buChar char=""/>
              <a:tabLst>
                <a:tab pos="457200" algn="l"/>
              </a:tabLst>
            </a:pPr>
            <a:endPar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fontAlgn="base">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Word Families </a:t>
            </a:r>
            <a:r>
              <a:rPr lang="en-US" sz="20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(ex.: all-if you know the word “all” you can read ball, call, fall, hall, mall, etc.) (at, ad, et, ice, oy,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fontAlgn="base">
              <a:spcBef>
                <a:spcPts val="0"/>
              </a:spcBef>
              <a:spcAft>
                <a:spcPts val="0"/>
              </a:spcAft>
              <a:buSzPts val="1000"/>
              <a:tabLst>
                <a:tab pos="457200" algn="l"/>
              </a:tabLst>
            </a:pPr>
            <a:endPar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Review Sentences or Quiz </a:t>
            </a:r>
          </a:p>
          <a:p>
            <a:pPr marL="342900" marR="0" lvl="0" indent="-342900" fontAlgn="base">
              <a:spcBef>
                <a:spcPts val="0"/>
              </a:spcBef>
              <a:spcAft>
                <a:spcPts val="0"/>
              </a:spcAft>
              <a:buSzPts val="1000"/>
              <a:buFont typeface="Symbol" pitchFamily="2" charset="2"/>
              <a:buChar char=""/>
              <a:tabLst>
                <a:tab pos="457200" algn="l"/>
              </a:tabLst>
            </a:pPr>
            <a:endParaRPr lang="en-US" sz="2200" dirty="0">
              <a:solidFill>
                <a:srgbClr val="000000"/>
              </a:solidFill>
              <a:latin typeface="Gotham Book" panose="02000604040000020004" pitchFamily="2"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200" dirty="0">
                <a:solidFill>
                  <a:srgbClr val="000000"/>
                </a:solidFill>
                <a:effectLst/>
                <a:latin typeface="Gotham Book" panose="02000604040000020004" pitchFamily="2" charset="0"/>
                <a:ea typeface="Times New Roman" panose="02020603050405020304" pitchFamily="18" charset="0"/>
                <a:cs typeface="Times New Roman" panose="02020603050405020304" pitchFamily="18" charset="0"/>
              </a:rPr>
              <a:t>Reading Comprehension</a:t>
            </a:r>
            <a:endParaRPr lang="en-US" sz="2200" dirty="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886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6C5F2-C266-5B1E-B837-CC15D674B6CD}"/>
              </a:ext>
            </a:extLst>
          </p:cNvPr>
          <p:cNvSpPr txBox="1"/>
          <p:nvPr/>
        </p:nvSpPr>
        <p:spPr>
          <a:xfrm>
            <a:off x="1376857" y="2"/>
            <a:ext cx="9984826" cy="4616648"/>
          </a:xfrm>
          <a:prstGeom prst="rect">
            <a:avLst/>
          </a:prstGeom>
          <a:noFill/>
        </p:spPr>
        <p:txBody>
          <a:bodyPr wrap="square">
            <a:spAutoFit/>
          </a:bodyPr>
          <a:lstStyle/>
          <a:p>
            <a:pPr algn="l"/>
            <a:endParaRPr lang="en-US" sz="3200" b="0" i="0" u="none" strike="noStrike" dirty="0">
              <a:solidFill>
                <a:srgbClr val="000000"/>
              </a:solidFill>
              <a:effectLst/>
              <a:latin typeface="Aptos" panose="020B0004020202020204" pitchFamily="34" charset="0"/>
            </a:endParaRPr>
          </a:p>
          <a:p>
            <a:endParaRPr lang="en-US" sz="2400" b="0" i="0" u="none" strike="noStrike" dirty="0">
              <a:solidFill>
                <a:srgbClr val="000000"/>
              </a:solidFill>
              <a:effectLst/>
              <a:latin typeface="Aptos" panose="020B0004020202020204" pitchFamily="34" charset="0"/>
            </a:endParaRPr>
          </a:p>
          <a:p>
            <a:r>
              <a:rPr lang="en-US" sz="2400" b="0" i="0" u="none" strike="noStrike" dirty="0">
                <a:solidFill>
                  <a:srgbClr val="000000"/>
                </a:solidFill>
                <a:effectLst/>
                <a:latin typeface="Aptos" panose="020B0004020202020204" pitchFamily="34" charset="0"/>
              </a:rPr>
              <a:t>Before we go on-I’d like to share an e</a:t>
            </a:r>
            <a:r>
              <a:rPr lang="en-US" sz="2400" dirty="0">
                <a:solidFill>
                  <a:srgbClr val="000000"/>
                </a:solidFill>
                <a:latin typeface="Aptos" panose="020B0004020202020204" pitchFamily="34" charset="0"/>
              </a:rPr>
              <a:t>xcerpt from an unsolicited comment </a:t>
            </a:r>
            <a:r>
              <a:rPr lang="en-US" sz="2400" b="0" i="0" u="none" strike="noStrike" dirty="0">
                <a:solidFill>
                  <a:srgbClr val="000000"/>
                </a:solidFill>
                <a:effectLst/>
                <a:latin typeface="Aptos" panose="020B0004020202020204" pitchFamily="34" charset="0"/>
              </a:rPr>
              <a:t>that I received last week. (November 2023)</a:t>
            </a:r>
          </a:p>
          <a:p>
            <a:pPr algn="l"/>
            <a:endParaRPr lang="en-US" sz="2400" b="0" i="0" u="none" strike="noStrike" dirty="0">
              <a:solidFill>
                <a:srgbClr val="000000"/>
              </a:solidFill>
              <a:effectLst/>
              <a:latin typeface="Aptos" panose="020B0004020202020204" pitchFamily="34" charset="0"/>
            </a:endParaRPr>
          </a:p>
          <a:p>
            <a:pPr algn="l" rtl="0"/>
            <a:r>
              <a:rPr lang="en-US" sz="2800" dirty="0">
                <a:solidFill>
                  <a:srgbClr val="000000"/>
                </a:solidFill>
                <a:latin typeface="Aptos" panose="020B0004020202020204" pitchFamily="34" charset="0"/>
              </a:rPr>
              <a:t>It’s from a college professor, who is also the </a:t>
            </a:r>
            <a:r>
              <a:rPr lang="en-US" sz="2800" b="0" i="0" u="none" strike="noStrike" dirty="0">
                <a:solidFill>
                  <a:srgbClr val="000000"/>
                </a:solidFill>
                <a:effectLst/>
                <a:latin typeface="Aptos" panose="020B0004020202020204" pitchFamily="34" charset="0"/>
              </a:rPr>
              <a:t>Vision Studies TVI Program Coordinator at UMass in Boston. She is also a TVI. She wrote about a dual media learner that she teaches. </a:t>
            </a:r>
          </a:p>
          <a:p>
            <a:pPr algn="l"/>
            <a:endParaRPr lang="en-US" sz="2800" dirty="0">
              <a:solidFill>
                <a:srgbClr val="000000"/>
              </a:solidFill>
              <a:latin typeface="Aptos" panose="020B0004020202020204" pitchFamily="34" charset="0"/>
            </a:endParaRPr>
          </a:p>
          <a:p>
            <a:br>
              <a:rPr lang="en-US" dirty="0"/>
            </a:br>
            <a:br>
              <a:rPr lang="en-US" sz="1800" b="0" i="0" u="none" strike="noStrike" dirty="0">
                <a:solidFill>
                  <a:srgbClr val="000000"/>
                </a:solidFill>
                <a:effectLst/>
                <a:latin typeface="Aptos" panose="020B0004020202020204" pitchFamily="34" charset="0"/>
              </a:rPr>
            </a:br>
            <a:endParaRPr lang="en-US"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84721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18B42-B251-A982-380E-84C7E9510AB6}"/>
              </a:ext>
            </a:extLst>
          </p:cNvPr>
          <p:cNvSpPr txBox="1"/>
          <p:nvPr/>
        </p:nvSpPr>
        <p:spPr>
          <a:xfrm>
            <a:off x="1292772" y="725214"/>
            <a:ext cx="9984828" cy="5170646"/>
          </a:xfrm>
          <a:prstGeom prst="rect">
            <a:avLst/>
          </a:prstGeom>
          <a:noFill/>
        </p:spPr>
        <p:txBody>
          <a:bodyPr wrap="square">
            <a:spAutoFit/>
          </a:bodyPr>
          <a:lstStyle/>
          <a:p>
            <a:pPr algn="l"/>
            <a:endParaRPr lang="en-US" sz="1800" b="0" i="0" u="none" strike="noStrike" dirty="0">
              <a:solidFill>
                <a:srgbClr val="000000"/>
              </a:solidFill>
              <a:effectLst/>
              <a:latin typeface="Aptos" panose="020B0004020202020204" pitchFamily="34" charset="0"/>
            </a:endParaRPr>
          </a:p>
          <a:p>
            <a:pPr algn="l"/>
            <a:r>
              <a:rPr lang="en-US" sz="2400" dirty="0">
                <a:solidFill>
                  <a:srgbClr val="000000"/>
                </a:solidFill>
                <a:latin typeface="Aptos" panose="020B0004020202020204" pitchFamily="34" charset="0"/>
              </a:rPr>
              <a:t>“</a:t>
            </a:r>
            <a:r>
              <a:rPr lang="en-US" sz="2400" b="0" i="0" u="none" strike="noStrike" dirty="0">
                <a:solidFill>
                  <a:srgbClr val="000000"/>
                </a:solidFill>
                <a:effectLst/>
                <a:latin typeface="Aptos" panose="020B0004020202020204" pitchFamily="34" charset="0"/>
              </a:rPr>
              <a:t>I decided to try Braille Blazer with him to reinforce some skills. </a:t>
            </a:r>
          </a:p>
          <a:p>
            <a:pPr algn="l"/>
            <a:endParaRPr lang="en-US" sz="2400" dirty="0">
              <a:solidFill>
                <a:srgbClr val="000000"/>
              </a:solidFill>
              <a:latin typeface="Aptos" panose="020B0004020202020204" pitchFamily="34" charset="0"/>
            </a:endParaRPr>
          </a:p>
          <a:p>
            <a:pPr algn="l"/>
            <a:r>
              <a:rPr lang="en-US" sz="2400" b="0" i="0" u="none" strike="noStrike" dirty="0">
                <a:solidFill>
                  <a:srgbClr val="000000"/>
                </a:solidFill>
                <a:effectLst/>
                <a:latin typeface="Aptos" panose="020B0004020202020204" pitchFamily="34" charset="0"/>
              </a:rPr>
              <a:t>Well, </a:t>
            </a:r>
            <a:r>
              <a:rPr lang="en-US" sz="2400" b="1" i="0" u="none" strike="noStrike" dirty="0">
                <a:solidFill>
                  <a:srgbClr val="000000"/>
                </a:solidFill>
                <a:effectLst/>
                <a:latin typeface="Aptos" panose="020B0004020202020204" pitchFamily="34" charset="0"/>
              </a:rPr>
              <a:t>the structure, routine and sequence of Braille Blazer </a:t>
            </a:r>
            <a:r>
              <a:rPr lang="en-US" sz="2400" b="0" i="0" u="none" strike="noStrike" dirty="0">
                <a:solidFill>
                  <a:srgbClr val="000000"/>
                </a:solidFill>
                <a:effectLst/>
                <a:latin typeface="Aptos" panose="020B0004020202020204" pitchFamily="34" charset="0"/>
              </a:rPr>
              <a:t>with the </a:t>
            </a:r>
            <a:r>
              <a:rPr lang="en-US" sz="2400" b="0" i="0" u="none" strike="noStrike" dirty="0">
                <a:solidFill>
                  <a:schemeClr val="accent5">
                    <a:lumMod val="75000"/>
                  </a:schemeClr>
                </a:solidFill>
                <a:effectLst/>
                <a:latin typeface="Aptos" panose="020B0004020202020204" pitchFamily="34" charset="0"/>
              </a:rPr>
              <a:t>repetition of words and sentences, word families, tracking, sentence jumbles and paragraphs </a:t>
            </a:r>
            <a:r>
              <a:rPr lang="en-US" sz="2400" b="1" i="0" u="none" strike="noStrike" dirty="0">
                <a:solidFill>
                  <a:srgbClr val="000000"/>
                </a:solidFill>
                <a:effectLst/>
                <a:latin typeface="Aptos" panose="020B0004020202020204" pitchFamily="34" charset="0"/>
              </a:rPr>
              <a:t>have made a huge difference in making him a confident braille reader</a:t>
            </a:r>
            <a:r>
              <a:rPr lang="en-US" sz="2400" b="0" i="0" u="none" strike="noStrike" dirty="0">
                <a:solidFill>
                  <a:srgbClr val="000000"/>
                </a:solidFill>
                <a:effectLst/>
                <a:latin typeface="Aptos" panose="020B0004020202020204" pitchFamily="34" charset="0"/>
              </a:rPr>
              <a:t>.</a:t>
            </a:r>
          </a:p>
          <a:p>
            <a:pPr algn="l"/>
            <a:endParaRPr lang="en-US" sz="2400" dirty="0">
              <a:solidFill>
                <a:srgbClr val="000000"/>
              </a:solidFill>
              <a:latin typeface="Aptos" panose="020B0004020202020204" pitchFamily="34" charset="0"/>
            </a:endParaRPr>
          </a:p>
          <a:p>
            <a:pPr algn="l"/>
            <a:r>
              <a:rPr lang="en-US" sz="2400" b="1" i="0" u="none" strike="noStrike" dirty="0">
                <a:solidFill>
                  <a:srgbClr val="000000"/>
                </a:solidFill>
                <a:effectLst/>
                <a:latin typeface="Aptos" panose="020B0004020202020204" pitchFamily="34" charset="0"/>
              </a:rPr>
              <a:t>He asks to do pages from the book every day </a:t>
            </a:r>
            <a:r>
              <a:rPr lang="en-US" sz="2400" b="0" i="0" u="none" strike="noStrike" dirty="0">
                <a:solidFill>
                  <a:srgbClr val="000000"/>
                </a:solidFill>
                <a:effectLst/>
                <a:latin typeface="Aptos" panose="020B0004020202020204" pitchFamily="34" charset="0"/>
              </a:rPr>
              <a:t>as part of our lesson. </a:t>
            </a:r>
          </a:p>
          <a:p>
            <a:pPr algn="l"/>
            <a:endParaRPr lang="en-US" sz="2400" dirty="0">
              <a:solidFill>
                <a:srgbClr val="000000"/>
              </a:solidFill>
              <a:latin typeface="Aptos" panose="020B0004020202020204" pitchFamily="34" charset="0"/>
            </a:endParaRPr>
          </a:p>
          <a:p>
            <a:pPr algn="l"/>
            <a:r>
              <a:rPr lang="en-US" sz="2400" b="1" i="0" u="none" strike="noStrike" dirty="0">
                <a:solidFill>
                  <a:srgbClr val="000000"/>
                </a:solidFill>
                <a:effectLst/>
                <a:latin typeface="Aptos" panose="020B0004020202020204" pitchFamily="34" charset="0"/>
              </a:rPr>
              <a:t>He's become a different braille reader in a positive way</a:t>
            </a:r>
            <a:r>
              <a:rPr lang="en-US" sz="2400" b="0" i="0" u="none" strike="noStrike" dirty="0">
                <a:solidFill>
                  <a:srgbClr val="000000"/>
                </a:solidFill>
                <a:effectLst/>
                <a:latin typeface="Aptos" panose="020B0004020202020204" pitchFamily="34" charset="0"/>
              </a:rPr>
              <a:t>.</a:t>
            </a:r>
          </a:p>
          <a:p>
            <a:pPr algn="l"/>
            <a:endParaRPr lang="en-US" sz="2400" dirty="0">
              <a:solidFill>
                <a:srgbClr val="000000"/>
              </a:solidFill>
              <a:latin typeface="Aptos" panose="020B0004020202020204" pitchFamily="34" charset="0"/>
            </a:endParaRPr>
          </a:p>
          <a:p>
            <a:r>
              <a:rPr lang="en-US" sz="2400" b="0" i="0" u="none" strike="noStrike" dirty="0">
                <a:solidFill>
                  <a:srgbClr val="000000"/>
                </a:solidFill>
                <a:effectLst/>
                <a:latin typeface="Aptos" panose="020B0004020202020204" pitchFamily="34" charset="0"/>
              </a:rPr>
              <a:t>So, thank you and I look forward to volume 2 coming out.”</a:t>
            </a:r>
          </a:p>
          <a:p>
            <a:pPr algn="l"/>
            <a:endParaRPr lang="en-US" sz="2400" b="0" i="0" u="none" strike="noStrike"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266330327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{54CEBE2A-BABF-F843-B7A8-BECE37D2D688}tf10001073</Template>
  <TotalTime>18507</TotalTime>
  <Words>2320</Words>
  <Application>Microsoft Macintosh PowerPoint</Application>
  <PresentationFormat>Widescreen</PresentationFormat>
  <Paragraphs>364</Paragraphs>
  <Slides>44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Avenir</vt:lpstr>
      <vt:lpstr>Calibri</vt:lpstr>
      <vt:lpstr>Gotham</vt:lpstr>
      <vt:lpstr>Gotham Book</vt:lpstr>
      <vt:lpstr>SimBraille</vt:lpstr>
      <vt:lpstr>Symbol</vt:lpstr>
      <vt:lpstr>system-ui</vt:lpstr>
      <vt:lpstr>Tw Cen MT</vt:lpstr>
      <vt:lpstr>Droplet</vt:lpstr>
      <vt:lpstr>             Teaching Braille Reading  AND Writing  Using Actual Tactuals Materials  BrailleBlazer  and  Unified English Braille (UEB) Practice Sentences </vt:lpstr>
      <vt:lpstr>For GITWL NOV/DEC 2023     R-take this out                  Presented by</vt:lpstr>
      <vt:lpstr>   Actual tactuals braille </vt:lpstr>
      <vt:lpstr>PHOTo-front cover of book A comprehensive, step-by-step method for teaching braille reading and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PHOTo-front cover of book A comprehensive, step-by-step method for teaching braille reading and writing</vt:lpstr>
      <vt:lpstr> Photo-Basic format of book Picture shows an open book, with a spiral binding.  The simulated braille sentences are on the left page,  and the corresponding print sentences are on the right page. For Teachers (in Print and Braille), Para-professionals, Parents, Transcribers. </vt:lpstr>
      <vt:lpstr>  Photo-page from print book  teacher CAN easily pick the correct level, in that lesson, for each student.  </vt:lpstr>
      <vt:lpstr>Photo-Example of SimulateD Braille</vt:lpstr>
      <vt:lpstr>photo-Example of print sentences</vt:lpstr>
      <vt:lpstr>photo of 3 book set- print book and 2 double-spaced braille books</vt:lpstr>
      <vt:lpstr> Description of format </vt:lpstr>
      <vt:lpstr>Picture of first page of lesson 2 in print book</vt:lpstr>
      <vt:lpstr>Easy to use and geared towards success-Repetition </vt:lpstr>
      <vt:lpstr>Lesson 2-Set 2  from here, only one contraction introduced at a time, throughout the book</vt:lpstr>
      <vt:lpstr>easy to use –  all of the lessons are planned and prepared for you</vt:lpstr>
      <vt:lpstr>What makes it easy to use? Slide 1</vt:lpstr>
      <vt:lpstr>What makes it easy to use? Slide 2</vt:lpstr>
      <vt:lpstr> The same new Contraction is used numerous times in one sentence.  A lot of repetition of contractions, so that students can feel secure  in both reading and writing. Easy words. New words and concepts. Sentences promote discussion. </vt:lpstr>
      <vt:lpstr>Why it is easy to use? Slide 3</vt:lpstr>
      <vt:lpstr>Contractions that are used in different ways are  introduced in separate sections</vt:lpstr>
      <vt:lpstr>challenges</vt:lpstr>
      <vt:lpstr>  Photo-page from print book Use for braille reading and writing assessments,  and IEPs </vt:lpstr>
      <vt:lpstr>Photo-page from print book ways that you can use this book in lessons*</vt:lpstr>
      <vt:lpstr>Appendix a, b, and c</vt:lpstr>
      <vt:lpstr>Picture of first page of Appendix A- numbers, letters, and contractions</vt:lpstr>
      <vt:lpstr>Picture of Appendix B- contractions as they appear in lessons</vt:lpstr>
      <vt:lpstr>Picture of first page of Appendix c- lessons 11-14 alphabetical order</vt:lpstr>
      <vt:lpstr>CONTRACTION PROGRESS CHART  Allows you to keep track of the reading and writing contractions that the student has mastered. The chart is available in both print and braille teachers edition. </vt:lpstr>
      <vt:lpstr>Contraction progress chart Aligns with the Lesson in the book</vt:lpstr>
      <vt:lpstr>ECC – Expanded core curriculum</vt:lpstr>
      <vt:lpstr>My favorite facebook groups</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Unified English Braille  using UEB Practice Sentences </dc:title>
  <dc:creator>Roberta Becker</dc:creator>
  <cp:lastModifiedBy>Roberta Becker</cp:lastModifiedBy>
  <cp:revision>162</cp:revision>
  <cp:lastPrinted>2022-03-26T12:46:50Z</cp:lastPrinted>
  <dcterms:created xsi:type="dcterms:W3CDTF">2019-02-12T16:15:03Z</dcterms:created>
  <dcterms:modified xsi:type="dcterms:W3CDTF">2023-11-23T13:56:03Z</dcterms:modified>
</cp:coreProperties>
</file>